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853" r:id="rId2"/>
    <p:sldId id="895" r:id="rId3"/>
    <p:sldId id="896" r:id="rId4"/>
    <p:sldId id="855" r:id="rId5"/>
    <p:sldId id="856" r:id="rId6"/>
    <p:sldId id="857" r:id="rId7"/>
    <p:sldId id="897" r:id="rId8"/>
    <p:sldId id="898" r:id="rId9"/>
    <p:sldId id="899" r:id="rId10"/>
    <p:sldId id="861" r:id="rId11"/>
    <p:sldId id="900" r:id="rId12"/>
    <p:sldId id="862" r:id="rId13"/>
    <p:sldId id="863" r:id="rId14"/>
    <p:sldId id="864" r:id="rId15"/>
    <p:sldId id="901" r:id="rId16"/>
    <p:sldId id="865" r:id="rId17"/>
    <p:sldId id="866" r:id="rId18"/>
    <p:sldId id="867" r:id="rId19"/>
    <p:sldId id="868" r:id="rId20"/>
    <p:sldId id="902" r:id="rId21"/>
    <p:sldId id="903" r:id="rId22"/>
    <p:sldId id="904" r:id="rId23"/>
    <p:sldId id="905" r:id="rId24"/>
    <p:sldId id="906" r:id="rId25"/>
    <p:sldId id="907" r:id="rId26"/>
    <p:sldId id="908" r:id="rId27"/>
    <p:sldId id="909" r:id="rId28"/>
    <p:sldId id="910" r:id="rId29"/>
    <p:sldId id="914" r:id="rId30"/>
    <p:sldId id="912" r:id="rId31"/>
    <p:sldId id="913" r:id="rId32"/>
    <p:sldId id="915" r:id="rId33"/>
    <p:sldId id="911" r:id="rId34"/>
    <p:sldId id="869" r:id="rId35"/>
    <p:sldId id="873" r:id="rId36"/>
    <p:sldId id="874" r:id="rId37"/>
    <p:sldId id="875" r:id="rId38"/>
    <p:sldId id="876" r:id="rId39"/>
    <p:sldId id="877" r:id="rId40"/>
    <p:sldId id="878" r:id="rId41"/>
    <p:sldId id="879" r:id="rId42"/>
    <p:sldId id="880" r:id="rId43"/>
    <p:sldId id="881" r:id="rId44"/>
    <p:sldId id="882" r:id="rId45"/>
    <p:sldId id="883" r:id="rId46"/>
    <p:sldId id="884" r:id="rId47"/>
    <p:sldId id="885" r:id="rId48"/>
    <p:sldId id="886" r:id="rId49"/>
    <p:sldId id="918" r:id="rId50"/>
    <p:sldId id="919" r:id="rId51"/>
    <p:sldId id="916" r:id="rId52"/>
    <p:sldId id="917" r:id="rId53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CC99"/>
    <a:srgbClr val="0000CC"/>
    <a:srgbClr val="CC9900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154" autoAdjust="0"/>
  </p:normalViewPr>
  <p:slideViewPr>
    <p:cSldViewPr>
      <p:cViewPr>
        <p:scale>
          <a:sx n="75" d="100"/>
          <a:sy n="75" d="100"/>
        </p:scale>
        <p:origin x="-136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57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2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3.wmf"/><Relationship Id="rId5" Type="http://schemas.openxmlformats.org/officeDocument/2006/relationships/image" Target="../media/image39.wmf"/><Relationship Id="rId4" Type="http://schemas.openxmlformats.org/officeDocument/2006/relationships/image" Target="../media/image2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60.wmf"/><Relationship Id="rId4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239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52163" indent="-289293" defTabSz="948239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57173" indent="-231435" defTabSz="948239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20042" indent="-231435" defTabSz="948239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82912" indent="-231435" defTabSz="948239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45781" indent="-231435" algn="ctr" defTabSz="94823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3008650" indent="-231435" algn="ctr" defTabSz="94823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71520" indent="-231435" algn="ctr" defTabSz="94823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934389" indent="-231435" algn="ctr" defTabSz="94823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653A3D-539C-4936-8C8F-8F810F68A6FA}" type="slidenum">
              <a:rPr lang="de-DE" altLang="de-DE" sz="1300">
                <a:latin typeface="Arial" charset="0"/>
              </a:rPr>
              <a:pPr eaLnBrk="1" hangingPunct="1"/>
              <a:t>13</a:t>
            </a:fld>
            <a:endParaRPr lang="de-DE" altLang="de-DE" sz="13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" name="Textfeld 1"/>
          <p:cNvSpPr txBox="1"/>
          <p:nvPr/>
        </p:nvSpPr>
        <p:spPr>
          <a:xfrm>
            <a:off x="0" y="6553200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Design analoger Schaltkreise</a:t>
            </a:r>
            <a:endParaRPr lang="de-DE" dirty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39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4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60.bin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31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8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image" Target="../media/image60.wmf"/><Relationship Id="rId10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9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6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2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oleObject" Target="../embeddings/oleObject104.bin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0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20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7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60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image" Target="../media/image75.wmf"/><Relationship Id="rId10" Type="http://schemas.openxmlformats.org/officeDocument/2006/relationships/image" Target="../media/image57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9.bin"/><Relationship Id="rId14" Type="http://schemas.openxmlformats.org/officeDocument/2006/relationships/oleObject" Target="../embeddings/oleObject12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Operationsverstärker</a:t>
            </a:r>
          </a:p>
        </p:txBody>
      </p:sp>
      <p:sp>
        <p:nvSpPr>
          <p:cNvPr id="22532" name="Gleichschenkliges Dreieck 16"/>
          <p:cNvSpPr>
            <a:spLocks noChangeArrowheads="1"/>
          </p:cNvSpPr>
          <p:nvPr/>
        </p:nvSpPr>
        <p:spPr bwMode="auto">
          <a:xfrm rot="5400000">
            <a:off x="4329907" y="2348706"/>
            <a:ext cx="865188" cy="720725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33" name="Gerade Verbindung 17"/>
          <p:cNvCxnSpPr>
            <a:cxnSpLocks noChangeShapeType="1"/>
          </p:cNvCxnSpPr>
          <p:nvPr/>
        </p:nvCxnSpPr>
        <p:spPr bwMode="auto">
          <a:xfrm>
            <a:off x="3825875" y="2565400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" name="Gerade Verbindung 18"/>
          <p:cNvCxnSpPr>
            <a:cxnSpLocks noChangeShapeType="1"/>
          </p:cNvCxnSpPr>
          <p:nvPr/>
        </p:nvCxnSpPr>
        <p:spPr bwMode="auto">
          <a:xfrm>
            <a:off x="5122863" y="27082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" name="Gerade Verbindung 19"/>
          <p:cNvCxnSpPr>
            <a:cxnSpLocks noChangeShapeType="1"/>
          </p:cNvCxnSpPr>
          <p:nvPr/>
        </p:nvCxnSpPr>
        <p:spPr bwMode="auto">
          <a:xfrm flipV="1">
            <a:off x="4043363" y="2060575"/>
            <a:ext cx="0" cy="504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6" name="Gerade Verbindung 20"/>
          <p:cNvCxnSpPr>
            <a:cxnSpLocks noChangeShapeType="1"/>
          </p:cNvCxnSpPr>
          <p:nvPr/>
        </p:nvCxnSpPr>
        <p:spPr bwMode="auto">
          <a:xfrm>
            <a:off x="4043363" y="2060575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7" name="Rechteck 21"/>
          <p:cNvSpPr>
            <a:spLocks noChangeArrowheads="1"/>
          </p:cNvSpPr>
          <p:nvPr/>
        </p:nvSpPr>
        <p:spPr bwMode="auto">
          <a:xfrm>
            <a:off x="4475163" y="1989138"/>
            <a:ext cx="503237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38" name="Gerade Verbindung 22"/>
          <p:cNvCxnSpPr>
            <a:cxnSpLocks noChangeShapeType="1"/>
          </p:cNvCxnSpPr>
          <p:nvPr/>
        </p:nvCxnSpPr>
        <p:spPr bwMode="auto">
          <a:xfrm>
            <a:off x="4978400" y="2060575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9" name="Gerade Verbindung 23"/>
          <p:cNvCxnSpPr>
            <a:cxnSpLocks noChangeShapeType="1"/>
          </p:cNvCxnSpPr>
          <p:nvPr/>
        </p:nvCxnSpPr>
        <p:spPr bwMode="auto">
          <a:xfrm flipV="1">
            <a:off x="5410200" y="2060575"/>
            <a:ext cx="0" cy="6477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0" name="Gerade Verbindung 26"/>
          <p:cNvCxnSpPr>
            <a:cxnSpLocks noChangeShapeType="1"/>
          </p:cNvCxnSpPr>
          <p:nvPr/>
        </p:nvCxnSpPr>
        <p:spPr bwMode="auto">
          <a:xfrm>
            <a:off x="3825875" y="2852738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1" name="Gerade Verbindung 27"/>
          <p:cNvCxnSpPr>
            <a:cxnSpLocks noChangeShapeType="1"/>
          </p:cNvCxnSpPr>
          <p:nvPr/>
        </p:nvCxnSpPr>
        <p:spPr bwMode="auto">
          <a:xfrm>
            <a:off x="2674938" y="2565400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2" name="Rechteck 28"/>
          <p:cNvSpPr>
            <a:spLocks noChangeArrowheads="1"/>
          </p:cNvSpPr>
          <p:nvPr/>
        </p:nvSpPr>
        <p:spPr bwMode="auto">
          <a:xfrm>
            <a:off x="3106738" y="2492375"/>
            <a:ext cx="503237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43" name="Gerade Verbindung 29"/>
          <p:cNvCxnSpPr>
            <a:cxnSpLocks noChangeShapeType="1"/>
          </p:cNvCxnSpPr>
          <p:nvPr/>
        </p:nvCxnSpPr>
        <p:spPr bwMode="auto">
          <a:xfrm>
            <a:off x="3609975" y="2565400"/>
            <a:ext cx="43338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4" name="Gerade Verbindung 25"/>
          <p:cNvCxnSpPr>
            <a:cxnSpLocks noChangeShapeType="1"/>
          </p:cNvCxnSpPr>
          <p:nvPr/>
        </p:nvCxnSpPr>
        <p:spPr bwMode="auto">
          <a:xfrm>
            <a:off x="3825875" y="2781300"/>
            <a:ext cx="0" cy="1428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5" name="Gleichschenkliges Dreieck 32"/>
          <p:cNvSpPr>
            <a:spLocks noChangeArrowheads="1"/>
          </p:cNvSpPr>
          <p:nvPr/>
        </p:nvSpPr>
        <p:spPr bwMode="auto">
          <a:xfrm rot="5400000">
            <a:off x="4330701" y="4291012"/>
            <a:ext cx="863600" cy="720725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46" name="Gerade Verbindung 33"/>
          <p:cNvCxnSpPr>
            <a:cxnSpLocks noChangeShapeType="1"/>
          </p:cNvCxnSpPr>
          <p:nvPr/>
        </p:nvCxnSpPr>
        <p:spPr bwMode="auto">
          <a:xfrm>
            <a:off x="3825875" y="4506912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7" name="Gerade Verbindung 34"/>
          <p:cNvCxnSpPr>
            <a:cxnSpLocks noChangeShapeType="1"/>
          </p:cNvCxnSpPr>
          <p:nvPr/>
        </p:nvCxnSpPr>
        <p:spPr bwMode="auto">
          <a:xfrm>
            <a:off x="5122863" y="46513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8" name="Gerade Verbindung 35"/>
          <p:cNvCxnSpPr>
            <a:cxnSpLocks noChangeShapeType="1"/>
          </p:cNvCxnSpPr>
          <p:nvPr/>
        </p:nvCxnSpPr>
        <p:spPr bwMode="auto">
          <a:xfrm flipV="1">
            <a:off x="4043363" y="4003675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9" name="Gerade Verbindung 36"/>
          <p:cNvCxnSpPr>
            <a:cxnSpLocks noChangeShapeType="1"/>
          </p:cNvCxnSpPr>
          <p:nvPr/>
        </p:nvCxnSpPr>
        <p:spPr bwMode="auto">
          <a:xfrm>
            <a:off x="4043363" y="4003675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0" name="Rechteck 37"/>
          <p:cNvSpPr>
            <a:spLocks noChangeArrowheads="1"/>
          </p:cNvSpPr>
          <p:nvPr/>
        </p:nvSpPr>
        <p:spPr bwMode="auto">
          <a:xfrm>
            <a:off x="4475163" y="3930650"/>
            <a:ext cx="503237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51" name="Gerade Verbindung 38"/>
          <p:cNvCxnSpPr>
            <a:cxnSpLocks noChangeShapeType="1"/>
          </p:cNvCxnSpPr>
          <p:nvPr/>
        </p:nvCxnSpPr>
        <p:spPr bwMode="auto">
          <a:xfrm>
            <a:off x="4978400" y="4003675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2" name="Gerade Verbindung 39"/>
          <p:cNvCxnSpPr>
            <a:cxnSpLocks noChangeShapeType="1"/>
          </p:cNvCxnSpPr>
          <p:nvPr/>
        </p:nvCxnSpPr>
        <p:spPr bwMode="auto">
          <a:xfrm flipV="1">
            <a:off x="5410200" y="4003675"/>
            <a:ext cx="0" cy="6477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3" name="Gerade Verbindung 40"/>
          <p:cNvCxnSpPr>
            <a:cxnSpLocks noChangeShapeType="1"/>
          </p:cNvCxnSpPr>
          <p:nvPr/>
        </p:nvCxnSpPr>
        <p:spPr bwMode="auto">
          <a:xfrm>
            <a:off x="3825875" y="4795837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4" name="Gerade Verbindung 41"/>
          <p:cNvCxnSpPr>
            <a:cxnSpLocks noChangeShapeType="1"/>
          </p:cNvCxnSpPr>
          <p:nvPr/>
        </p:nvCxnSpPr>
        <p:spPr bwMode="auto">
          <a:xfrm>
            <a:off x="2674938" y="4506912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5" name="Rechteck 42"/>
          <p:cNvSpPr>
            <a:spLocks noChangeArrowheads="1"/>
          </p:cNvSpPr>
          <p:nvPr/>
        </p:nvSpPr>
        <p:spPr bwMode="auto">
          <a:xfrm>
            <a:off x="3106738" y="4435475"/>
            <a:ext cx="503237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56" name="Gerade Verbindung 43"/>
          <p:cNvCxnSpPr>
            <a:cxnSpLocks noChangeShapeType="1"/>
          </p:cNvCxnSpPr>
          <p:nvPr/>
        </p:nvCxnSpPr>
        <p:spPr bwMode="auto">
          <a:xfrm>
            <a:off x="3609975" y="4506912"/>
            <a:ext cx="43338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7" name="Ellipse 30"/>
          <p:cNvSpPr>
            <a:spLocks noChangeArrowheads="1"/>
          </p:cNvSpPr>
          <p:nvPr/>
        </p:nvSpPr>
        <p:spPr bwMode="auto">
          <a:xfrm>
            <a:off x="2530475" y="2708275"/>
            <a:ext cx="287338" cy="288925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58" name="Gerade Verbindung 49"/>
          <p:cNvCxnSpPr>
            <a:cxnSpLocks noChangeShapeType="1"/>
          </p:cNvCxnSpPr>
          <p:nvPr/>
        </p:nvCxnSpPr>
        <p:spPr bwMode="auto">
          <a:xfrm>
            <a:off x="2674938" y="2997200"/>
            <a:ext cx="0" cy="14446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9" name="Gerade Verbindung 48"/>
          <p:cNvCxnSpPr>
            <a:cxnSpLocks noChangeShapeType="1"/>
          </p:cNvCxnSpPr>
          <p:nvPr/>
        </p:nvCxnSpPr>
        <p:spPr bwMode="auto">
          <a:xfrm flipH="1">
            <a:off x="2601913" y="3141663"/>
            <a:ext cx="1444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60" name="Ellipse 52"/>
          <p:cNvSpPr>
            <a:spLocks noChangeArrowheads="1"/>
          </p:cNvSpPr>
          <p:nvPr/>
        </p:nvSpPr>
        <p:spPr bwMode="auto">
          <a:xfrm>
            <a:off x="3683000" y="4938712"/>
            <a:ext cx="287338" cy="288925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61" name="Gerade Verbindung 53"/>
          <p:cNvCxnSpPr>
            <a:cxnSpLocks noChangeShapeType="1"/>
            <a:endCxn id="22560" idx="0"/>
          </p:cNvCxnSpPr>
          <p:nvPr/>
        </p:nvCxnSpPr>
        <p:spPr bwMode="auto">
          <a:xfrm>
            <a:off x="3825875" y="4795837"/>
            <a:ext cx="0" cy="1428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2" name="Gerade Verbindung 54"/>
          <p:cNvCxnSpPr>
            <a:cxnSpLocks noChangeShapeType="1"/>
          </p:cNvCxnSpPr>
          <p:nvPr/>
        </p:nvCxnSpPr>
        <p:spPr bwMode="auto">
          <a:xfrm>
            <a:off x="3825875" y="5227637"/>
            <a:ext cx="0" cy="14446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3" name="Gerade Verbindung 55"/>
          <p:cNvCxnSpPr>
            <a:cxnSpLocks noChangeShapeType="1"/>
          </p:cNvCxnSpPr>
          <p:nvPr/>
        </p:nvCxnSpPr>
        <p:spPr bwMode="auto">
          <a:xfrm flipH="1">
            <a:off x="3754438" y="5372100"/>
            <a:ext cx="1444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4" name="Gerade Verbindung 90"/>
          <p:cNvCxnSpPr>
            <a:cxnSpLocks noChangeShapeType="1"/>
          </p:cNvCxnSpPr>
          <p:nvPr/>
        </p:nvCxnSpPr>
        <p:spPr bwMode="auto">
          <a:xfrm>
            <a:off x="2674938" y="2565400"/>
            <a:ext cx="0" cy="1428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5" name="Gerade Verbindung 94"/>
          <p:cNvCxnSpPr>
            <a:cxnSpLocks noChangeShapeType="1"/>
          </p:cNvCxnSpPr>
          <p:nvPr/>
        </p:nvCxnSpPr>
        <p:spPr bwMode="auto">
          <a:xfrm>
            <a:off x="2674938" y="4938712"/>
            <a:ext cx="0" cy="14446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6" name="Gerade Verbindung 95"/>
          <p:cNvCxnSpPr>
            <a:cxnSpLocks noChangeShapeType="1"/>
          </p:cNvCxnSpPr>
          <p:nvPr/>
        </p:nvCxnSpPr>
        <p:spPr bwMode="auto">
          <a:xfrm flipH="1">
            <a:off x="2601913" y="5083175"/>
            <a:ext cx="1444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7" name="Gerade Verbindung 96"/>
          <p:cNvCxnSpPr>
            <a:cxnSpLocks noChangeShapeType="1"/>
          </p:cNvCxnSpPr>
          <p:nvPr/>
        </p:nvCxnSpPr>
        <p:spPr bwMode="auto">
          <a:xfrm>
            <a:off x="2674938" y="4506912"/>
            <a:ext cx="0" cy="504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68" name="Textfeld 79"/>
          <p:cNvSpPr txBox="1">
            <a:spLocks noChangeArrowheads="1"/>
          </p:cNvSpPr>
          <p:nvPr/>
        </p:nvSpPr>
        <p:spPr bwMode="auto">
          <a:xfrm>
            <a:off x="3603625" y="5514975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Nichtinvertierender Verstärker</a:t>
            </a:r>
          </a:p>
        </p:txBody>
      </p:sp>
      <p:sp>
        <p:nvSpPr>
          <p:cNvPr id="22569" name="Ellipse 80"/>
          <p:cNvSpPr>
            <a:spLocks noChangeArrowheads="1"/>
          </p:cNvSpPr>
          <p:nvPr/>
        </p:nvSpPr>
        <p:spPr bwMode="auto">
          <a:xfrm>
            <a:off x="4259263" y="4435475"/>
            <a:ext cx="142875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70" name="Ellipse 83"/>
          <p:cNvSpPr>
            <a:spLocks noChangeArrowheads="1"/>
          </p:cNvSpPr>
          <p:nvPr/>
        </p:nvSpPr>
        <p:spPr bwMode="auto">
          <a:xfrm>
            <a:off x="4259263" y="2492375"/>
            <a:ext cx="142875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71" name="Textfeld 84"/>
          <p:cNvSpPr txBox="1">
            <a:spLocks noChangeArrowheads="1"/>
          </p:cNvSpPr>
          <p:nvPr/>
        </p:nvSpPr>
        <p:spPr bwMode="auto">
          <a:xfrm>
            <a:off x="3933825" y="3141663"/>
            <a:ext cx="1931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Invertierender Verstärker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de-DE" sz="1600" dirty="0" smtClean="0"/>
              <a:t>Operationsverstärker</a:t>
            </a:r>
          </a:p>
          <a:p>
            <a:r>
              <a:rPr lang="de-DE" sz="1600" dirty="0"/>
              <a:t>Mit dem Operationsverstärker lassen sich verschieden Schaltungen mit der Rückkopplung realisieren, Verstärker, Filter, Oszillatoren</a:t>
            </a:r>
          </a:p>
        </p:txBody>
      </p:sp>
      <p:cxnSp>
        <p:nvCxnSpPr>
          <p:cNvPr id="45" name="Gerade Verbindung 28"/>
          <p:cNvCxnSpPr>
            <a:cxnSpLocks noChangeShapeType="1"/>
          </p:cNvCxnSpPr>
          <p:nvPr/>
        </p:nvCxnSpPr>
        <p:spPr bwMode="auto">
          <a:xfrm flipH="1">
            <a:off x="7010400" y="3352799"/>
            <a:ext cx="609602" cy="1"/>
          </a:xfrm>
          <a:prstGeom prst="line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39"/>
          <p:cNvCxnSpPr>
            <a:cxnSpLocks noChangeShapeType="1"/>
          </p:cNvCxnSpPr>
          <p:nvPr/>
        </p:nvCxnSpPr>
        <p:spPr bwMode="auto">
          <a:xfrm flipH="1" flipV="1">
            <a:off x="8610602" y="3352799"/>
            <a:ext cx="380998" cy="1"/>
          </a:xfrm>
          <a:prstGeom prst="line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Gleichschenkliges Dreieck 1"/>
          <p:cNvSpPr>
            <a:spLocks noChangeArrowheads="1"/>
          </p:cNvSpPr>
          <p:nvPr/>
        </p:nvSpPr>
        <p:spPr bwMode="auto">
          <a:xfrm rot="5400000">
            <a:off x="7586662" y="2852738"/>
            <a:ext cx="1074737" cy="1008062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50" name="Gerade Verbindung 20"/>
          <p:cNvCxnSpPr>
            <a:cxnSpLocks noChangeShapeType="1"/>
          </p:cNvCxnSpPr>
          <p:nvPr/>
        </p:nvCxnSpPr>
        <p:spPr bwMode="auto">
          <a:xfrm>
            <a:off x="7315200" y="2667000"/>
            <a:ext cx="487363" cy="0"/>
          </a:xfrm>
          <a:prstGeom prst="line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hteck 21"/>
          <p:cNvSpPr>
            <a:spLocks noChangeArrowheads="1"/>
          </p:cNvSpPr>
          <p:nvPr/>
        </p:nvSpPr>
        <p:spPr bwMode="auto">
          <a:xfrm>
            <a:off x="7802563" y="2595563"/>
            <a:ext cx="503237" cy="144462"/>
          </a:xfrm>
          <a:prstGeom prst="rect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52" name="Gerade Verbindung 22"/>
          <p:cNvCxnSpPr>
            <a:cxnSpLocks noChangeShapeType="1"/>
          </p:cNvCxnSpPr>
          <p:nvPr/>
        </p:nvCxnSpPr>
        <p:spPr bwMode="auto">
          <a:xfrm>
            <a:off x="8331200" y="2667000"/>
            <a:ext cx="508000" cy="0"/>
          </a:xfrm>
          <a:prstGeom prst="line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23"/>
          <p:cNvCxnSpPr>
            <a:cxnSpLocks noChangeShapeType="1"/>
          </p:cNvCxnSpPr>
          <p:nvPr/>
        </p:nvCxnSpPr>
        <p:spPr bwMode="auto">
          <a:xfrm flipV="1">
            <a:off x="8839200" y="2667000"/>
            <a:ext cx="0" cy="647700"/>
          </a:xfrm>
          <a:prstGeom prst="line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23"/>
          <p:cNvCxnSpPr>
            <a:cxnSpLocks noChangeShapeType="1"/>
          </p:cNvCxnSpPr>
          <p:nvPr/>
        </p:nvCxnSpPr>
        <p:spPr bwMode="auto">
          <a:xfrm flipV="1">
            <a:off x="7315200" y="2667000"/>
            <a:ext cx="0" cy="647700"/>
          </a:xfrm>
          <a:prstGeom prst="line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feld 84"/>
          <p:cNvSpPr txBox="1">
            <a:spLocks noChangeArrowheads="1"/>
          </p:cNvSpPr>
          <p:nvPr/>
        </p:nvSpPr>
        <p:spPr bwMode="auto">
          <a:xfrm>
            <a:off x="6157756" y="3886200"/>
            <a:ext cx="3027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Variante mit dem Single-</a:t>
            </a:r>
            <a:r>
              <a:rPr lang="de-DE" altLang="de-DE" dirty="0" err="1" smtClean="0"/>
              <a:t>Ended</a:t>
            </a:r>
            <a:r>
              <a:rPr lang="de-DE" altLang="de-DE" dirty="0" smtClean="0"/>
              <a:t> Verstärker</a:t>
            </a:r>
            <a:endParaRPr lang="de-DE" altLang="de-DE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5486400" y="2819400"/>
            <a:ext cx="685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hteck 21"/>
          <p:cNvSpPr>
            <a:spLocks noChangeArrowheads="1"/>
          </p:cNvSpPr>
          <p:nvPr/>
        </p:nvSpPr>
        <p:spPr bwMode="auto">
          <a:xfrm>
            <a:off x="6477000" y="3276600"/>
            <a:ext cx="503237" cy="144462"/>
          </a:xfrm>
          <a:prstGeom prst="rect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58" name="Gerade Verbindung 28"/>
          <p:cNvCxnSpPr>
            <a:cxnSpLocks noChangeShapeType="1"/>
          </p:cNvCxnSpPr>
          <p:nvPr/>
        </p:nvCxnSpPr>
        <p:spPr bwMode="auto">
          <a:xfrm flipH="1">
            <a:off x="5867400" y="3352800"/>
            <a:ext cx="609602" cy="1"/>
          </a:xfrm>
          <a:prstGeom prst="line">
            <a:avLst/>
          </a:prstGeom>
          <a:noFill/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Ellipse 4"/>
          <p:cNvSpPr>
            <a:spLocks noChangeArrowheads="1"/>
          </p:cNvSpPr>
          <p:nvPr/>
        </p:nvSpPr>
        <p:spPr bwMode="auto">
          <a:xfrm>
            <a:off x="8610600" y="3276600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bg2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47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Operationsverstärker</a:t>
            </a:r>
          </a:p>
        </p:txBody>
      </p:sp>
      <p:sp>
        <p:nvSpPr>
          <p:cNvPr id="22532" name="Gleichschenkliges Dreieck 16"/>
          <p:cNvSpPr>
            <a:spLocks noChangeArrowheads="1"/>
          </p:cNvSpPr>
          <p:nvPr/>
        </p:nvSpPr>
        <p:spPr bwMode="auto">
          <a:xfrm rot="5400000">
            <a:off x="4778374" y="2306638"/>
            <a:ext cx="914401" cy="720725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2533" name="Gerade Verbindung 17"/>
          <p:cNvCxnSpPr>
            <a:cxnSpLocks noChangeShapeType="1"/>
          </p:cNvCxnSpPr>
          <p:nvPr/>
        </p:nvCxnSpPr>
        <p:spPr bwMode="auto">
          <a:xfrm>
            <a:off x="4298950" y="2514600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" name="Gerade Verbindung 18"/>
          <p:cNvCxnSpPr>
            <a:cxnSpLocks noChangeShapeType="1"/>
          </p:cNvCxnSpPr>
          <p:nvPr/>
        </p:nvCxnSpPr>
        <p:spPr bwMode="auto">
          <a:xfrm>
            <a:off x="5595938" y="2667000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0" name="Gerade Verbindung 26"/>
          <p:cNvCxnSpPr>
            <a:cxnSpLocks noChangeShapeType="1"/>
          </p:cNvCxnSpPr>
          <p:nvPr/>
        </p:nvCxnSpPr>
        <p:spPr bwMode="auto">
          <a:xfrm>
            <a:off x="4298950" y="2819400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70" name="Ellipse 83"/>
          <p:cNvSpPr>
            <a:spLocks noChangeArrowheads="1"/>
          </p:cNvSpPr>
          <p:nvPr/>
        </p:nvSpPr>
        <p:spPr bwMode="auto">
          <a:xfrm>
            <a:off x="4732338" y="2751137"/>
            <a:ext cx="142875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Komparator</a:t>
            </a:r>
            <a:endParaRPr lang="de-DE" sz="1600" dirty="0"/>
          </a:p>
        </p:txBody>
      </p:sp>
      <p:sp>
        <p:nvSpPr>
          <p:cNvPr id="3" name="Freihandform 2"/>
          <p:cNvSpPr/>
          <p:nvPr/>
        </p:nvSpPr>
        <p:spPr bwMode="auto">
          <a:xfrm>
            <a:off x="685800" y="2362200"/>
            <a:ext cx="3022600" cy="525020"/>
          </a:xfrm>
          <a:custGeom>
            <a:avLst/>
            <a:gdLst>
              <a:gd name="connsiteX0" fmla="*/ 0 w 3022600"/>
              <a:gd name="connsiteY0" fmla="*/ 508145 h 525020"/>
              <a:gd name="connsiteX1" fmla="*/ 444500 w 3022600"/>
              <a:gd name="connsiteY1" fmla="*/ 101745 h 525020"/>
              <a:gd name="connsiteX2" fmla="*/ 901700 w 3022600"/>
              <a:gd name="connsiteY2" fmla="*/ 457345 h 525020"/>
              <a:gd name="connsiteX3" fmla="*/ 1651000 w 3022600"/>
              <a:gd name="connsiteY3" fmla="*/ 482745 h 525020"/>
              <a:gd name="connsiteX4" fmla="*/ 1955800 w 3022600"/>
              <a:gd name="connsiteY4" fmla="*/ 145 h 525020"/>
              <a:gd name="connsiteX5" fmla="*/ 2590800 w 3022600"/>
              <a:gd name="connsiteY5" fmla="*/ 431945 h 525020"/>
              <a:gd name="connsiteX6" fmla="*/ 3022600 w 3022600"/>
              <a:gd name="connsiteY6" fmla="*/ 457345 h 5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2600" h="525020">
                <a:moveTo>
                  <a:pt x="0" y="508145"/>
                </a:moveTo>
                <a:cubicBezTo>
                  <a:pt x="147108" y="309178"/>
                  <a:pt x="294217" y="110212"/>
                  <a:pt x="444500" y="101745"/>
                </a:cubicBezTo>
                <a:cubicBezTo>
                  <a:pt x="594783" y="93278"/>
                  <a:pt x="700617" y="393845"/>
                  <a:pt x="901700" y="457345"/>
                </a:cubicBezTo>
                <a:cubicBezTo>
                  <a:pt x="1102783" y="520845"/>
                  <a:pt x="1475317" y="558945"/>
                  <a:pt x="1651000" y="482745"/>
                </a:cubicBezTo>
                <a:cubicBezTo>
                  <a:pt x="1826683" y="406545"/>
                  <a:pt x="1799167" y="8612"/>
                  <a:pt x="1955800" y="145"/>
                </a:cubicBezTo>
                <a:cubicBezTo>
                  <a:pt x="2112433" y="-8322"/>
                  <a:pt x="2413000" y="355745"/>
                  <a:pt x="2590800" y="431945"/>
                </a:cubicBezTo>
                <a:cubicBezTo>
                  <a:pt x="2768600" y="508145"/>
                  <a:pt x="2895600" y="482745"/>
                  <a:pt x="3022600" y="45734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533400" y="2667000"/>
            <a:ext cx="304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5334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838200" y="3505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838200" y="3505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1371600" y="3505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1371600" y="38100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2438400" y="3505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2438400" y="3505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flipV="1">
            <a:off x="3124200" y="3505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3124200" y="38100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3733800" y="2667000"/>
            <a:ext cx="533400" cy="76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2971800" y="2514600"/>
            <a:ext cx="1219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 flipV="1">
            <a:off x="4495800" y="2743200"/>
            <a:ext cx="1295400" cy="990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12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Digitale Schaltungen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Empfänger </a:t>
            </a:r>
            <a:r>
              <a:rPr lang="de-DE" sz="1600" dirty="0"/>
              <a:t>und Treiber für </a:t>
            </a:r>
            <a:r>
              <a:rPr lang="de-DE" sz="1600" dirty="0" smtClean="0"/>
              <a:t>differentielle Datenübertragung</a:t>
            </a:r>
          </a:p>
          <a:p>
            <a:r>
              <a:rPr lang="de-DE" sz="1600" dirty="0"/>
              <a:t>Logische Bauteile, wie Gatter, oder Flipflops </a:t>
            </a:r>
          </a:p>
        </p:txBody>
      </p:sp>
      <p:sp>
        <p:nvSpPr>
          <p:cNvPr id="23554" name="Foliennummernplatzhalt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50E169-5233-4560-83A7-BD6283FDD6A4}" type="slidenum">
              <a:rPr lang="de-DE" altLang="de-DE" sz="1400">
                <a:latin typeface="Arial" charset="0"/>
              </a:rPr>
              <a:pPr/>
              <a:t>12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5400000">
            <a:off x="2520157" y="2312193"/>
            <a:ext cx="863600" cy="7921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2052638" y="2708275"/>
            <a:ext cx="5032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2987675" y="2492375"/>
            <a:ext cx="31686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2987675" y="2924175"/>
            <a:ext cx="31686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987675" y="2420938"/>
            <a:ext cx="144463" cy="14287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561" name="AutoShape 44"/>
          <p:cNvSpPr>
            <a:spLocks noChangeArrowheads="1"/>
          </p:cNvSpPr>
          <p:nvPr/>
        </p:nvSpPr>
        <p:spPr bwMode="auto">
          <a:xfrm rot="5400000">
            <a:off x="6120607" y="2312193"/>
            <a:ext cx="863600" cy="792163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562" name="Line 45"/>
          <p:cNvSpPr>
            <a:spLocks noChangeShapeType="1"/>
          </p:cNvSpPr>
          <p:nvPr/>
        </p:nvSpPr>
        <p:spPr bwMode="auto">
          <a:xfrm>
            <a:off x="6948488" y="2708275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Oval 46"/>
          <p:cNvSpPr>
            <a:spLocks noChangeArrowheads="1"/>
          </p:cNvSpPr>
          <p:nvPr/>
        </p:nvSpPr>
        <p:spPr bwMode="auto">
          <a:xfrm>
            <a:off x="6011863" y="2419350"/>
            <a:ext cx="144462" cy="14287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3564" name="Gruppieren 8"/>
          <p:cNvGrpSpPr>
            <a:grpSpLocks/>
          </p:cNvGrpSpPr>
          <p:nvPr/>
        </p:nvGrpSpPr>
        <p:grpSpPr bwMode="auto">
          <a:xfrm>
            <a:off x="684213" y="2276475"/>
            <a:ext cx="1439862" cy="865188"/>
            <a:chOff x="899592" y="2276872"/>
            <a:chExt cx="1440160" cy="864096"/>
          </a:xfrm>
        </p:grpSpPr>
        <p:cxnSp>
          <p:nvCxnSpPr>
            <p:cNvPr id="23641" name="Gerade Verbindung 2"/>
            <p:cNvCxnSpPr>
              <a:cxnSpLocks noChangeShapeType="1"/>
            </p:cNvCxnSpPr>
            <p:nvPr/>
          </p:nvCxnSpPr>
          <p:spPr bwMode="auto">
            <a:xfrm>
              <a:off x="899592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2" name="Gerade Verbindung 4"/>
            <p:cNvCxnSpPr>
              <a:cxnSpLocks noChangeShapeType="1"/>
            </p:cNvCxnSpPr>
            <p:nvPr/>
          </p:nvCxnSpPr>
          <p:spPr bwMode="auto">
            <a:xfrm flipV="1">
              <a:off x="1187624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3" name="Gerade Verbindung 60"/>
            <p:cNvCxnSpPr>
              <a:cxnSpLocks noChangeShapeType="1"/>
            </p:cNvCxnSpPr>
            <p:nvPr/>
          </p:nvCxnSpPr>
          <p:spPr bwMode="auto">
            <a:xfrm>
              <a:off x="1187624" y="2276872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4" name="Gerade Verbindung 62"/>
            <p:cNvCxnSpPr>
              <a:cxnSpLocks noChangeShapeType="1"/>
            </p:cNvCxnSpPr>
            <p:nvPr/>
          </p:nvCxnSpPr>
          <p:spPr bwMode="auto">
            <a:xfrm flipV="1">
              <a:off x="1475656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5" name="Gerade Verbindung 65"/>
            <p:cNvCxnSpPr>
              <a:cxnSpLocks noChangeShapeType="1"/>
            </p:cNvCxnSpPr>
            <p:nvPr/>
          </p:nvCxnSpPr>
          <p:spPr bwMode="auto">
            <a:xfrm>
              <a:off x="1475656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6" name="Gerade Verbindung 66"/>
            <p:cNvCxnSpPr>
              <a:cxnSpLocks noChangeShapeType="1"/>
            </p:cNvCxnSpPr>
            <p:nvPr/>
          </p:nvCxnSpPr>
          <p:spPr bwMode="auto">
            <a:xfrm flipV="1">
              <a:off x="1763688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7" name="Gerade Verbindung 67"/>
            <p:cNvCxnSpPr>
              <a:cxnSpLocks noChangeShapeType="1"/>
            </p:cNvCxnSpPr>
            <p:nvPr/>
          </p:nvCxnSpPr>
          <p:spPr bwMode="auto">
            <a:xfrm>
              <a:off x="1763688" y="2276872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8" name="Gerade Verbindung 68"/>
            <p:cNvCxnSpPr>
              <a:cxnSpLocks noChangeShapeType="1"/>
            </p:cNvCxnSpPr>
            <p:nvPr/>
          </p:nvCxnSpPr>
          <p:spPr bwMode="auto">
            <a:xfrm flipV="1">
              <a:off x="2051720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9" name="Gerade Verbindung 69"/>
            <p:cNvCxnSpPr>
              <a:cxnSpLocks noChangeShapeType="1"/>
            </p:cNvCxnSpPr>
            <p:nvPr/>
          </p:nvCxnSpPr>
          <p:spPr bwMode="auto">
            <a:xfrm>
              <a:off x="2051720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65" name="Gruppieren 71"/>
          <p:cNvGrpSpPr>
            <a:grpSpLocks/>
          </p:cNvGrpSpPr>
          <p:nvPr/>
        </p:nvGrpSpPr>
        <p:grpSpPr bwMode="auto">
          <a:xfrm>
            <a:off x="3924300" y="2133600"/>
            <a:ext cx="1439863" cy="215900"/>
            <a:chOff x="899592" y="2276872"/>
            <a:chExt cx="1440160" cy="864096"/>
          </a:xfrm>
        </p:grpSpPr>
        <p:cxnSp>
          <p:nvCxnSpPr>
            <p:cNvPr id="23632" name="Gerade Verbindung 72"/>
            <p:cNvCxnSpPr>
              <a:cxnSpLocks noChangeShapeType="1"/>
            </p:cNvCxnSpPr>
            <p:nvPr/>
          </p:nvCxnSpPr>
          <p:spPr bwMode="auto">
            <a:xfrm>
              <a:off x="899592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3" name="Gerade Verbindung 73"/>
            <p:cNvCxnSpPr>
              <a:cxnSpLocks noChangeShapeType="1"/>
            </p:cNvCxnSpPr>
            <p:nvPr/>
          </p:nvCxnSpPr>
          <p:spPr bwMode="auto">
            <a:xfrm flipV="1">
              <a:off x="1187624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4" name="Gerade Verbindung 74"/>
            <p:cNvCxnSpPr>
              <a:cxnSpLocks noChangeShapeType="1"/>
            </p:cNvCxnSpPr>
            <p:nvPr/>
          </p:nvCxnSpPr>
          <p:spPr bwMode="auto">
            <a:xfrm>
              <a:off x="1187624" y="2276872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5" name="Gerade Verbindung 75"/>
            <p:cNvCxnSpPr>
              <a:cxnSpLocks noChangeShapeType="1"/>
            </p:cNvCxnSpPr>
            <p:nvPr/>
          </p:nvCxnSpPr>
          <p:spPr bwMode="auto">
            <a:xfrm flipV="1">
              <a:off x="1475656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6" name="Gerade Verbindung 76"/>
            <p:cNvCxnSpPr>
              <a:cxnSpLocks noChangeShapeType="1"/>
            </p:cNvCxnSpPr>
            <p:nvPr/>
          </p:nvCxnSpPr>
          <p:spPr bwMode="auto">
            <a:xfrm>
              <a:off x="1475656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7" name="Gerade Verbindung 77"/>
            <p:cNvCxnSpPr>
              <a:cxnSpLocks noChangeShapeType="1"/>
            </p:cNvCxnSpPr>
            <p:nvPr/>
          </p:nvCxnSpPr>
          <p:spPr bwMode="auto">
            <a:xfrm flipV="1">
              <a:off x="1763688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8" name="Gerade Verbindung 78"/>
            <p:cNvCxnSpPr>
              <a:cxnSpLocks noChangeShapeType="1"/>
            </p:cNvCxnSpPr>
            <p:nvPr/>
          </p:nvCxnSpPr>
          <p:spPr bwMode="auto">
            <a:xfrm>
              <a:off x="1763688" y="2276872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9" name="Gerade Verbindung 79"/>
            <p:cNvCxnSpPr>
              <a:cxnSpLocks noChangeShapeType="1"/>
            </p:cNvCxnSpPr>
            <p:nvPr/>
          </p:nvCxnSpPr>
          <p:spPr bwMode="auto">
            <a:xfrm flipV="1">
              <a:off x="2051720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40" name="Gerade Verbindung 80"/>
            <p:cNvCxnSpPr>
              <a:cxnSpLocks noChangeShapeType="1"/>
            </p:cNvCxnSpPr>
            <p:nvPr/>
          </p:nvCxnSpPr>
          <p:spPr bwMode="auto">
            <a:xfrm>
              <a:off x="2051720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66" name="Gruppieren 81"/>
          <p:cNvGrpSpPr>
            <a:grpSpLocks/>
          </p:cNvGrpSpPr>
          <p:nvPr/>
        </p:nvGrpSpPr>
        <p:grpSpPr bwMode="auto">
          <a:xfrm flipV="1">
            <a:off x="3924300" y="2565400"/>
            <a:ext cx="1439863" cy="215900"/>
            <a:chOff x="899592" y="2276872"/>
            <a:chExt cx="1440160" cy="864096"/>
          </a:xfrm>
        </p:grpSpPr>
        <p:cxnSp>
          <p:nvCxnSpPr>
            <p:cNvPr id="23623" name="Gerade Verbindung 82"/>
            <p:cNvCxnSpPr>
              <a:cxnSpLocks noChangeShapeType="1"/>
            </p:cNvCxnSpPr>
            <p:nvPr/>
          </p:nvCxnSpPr>
          <p:spPr bwMode="auto">
            <a:xfrm>
              <a:off x="899592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4" name="Gerade Verbindung 83"/>
            <p:cNvCxnSpPr>
              <a:cxnSpLocks noChangeShapeType="1"/>
            </p:cNvCxnSpPr>
            <p:nvPr/>
          </p:nvCxnSpPr>
          <p:spPr bwMode="auto">
            <a:xfrm flipV="1">
              <a:off x="1187624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5" name="Gerade Verbindung 84"/>
            <p:cNvCxnSpPr>
              <a:cxnSpLocks noChangeShapeType="1"/>
            </p:cNvCxnSpPr>
            <p:nvPr/>
          </p:nvCxnSpPr>
          <p:spPr bwMode="auto">
            <a:xfrm>
              <a:off x="1187624" y="2276872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6" name="Gerade Verbindung 85"/>
            <p:cNvCxnSpPr>
              <a:cxnSpLocks noChangeShapeType="1"/>
            </p:cNvCxnSpPr>
            <p:nvPr/>
          </p:nvCxnSpPr>
          <p:spPr bwMode="auto">
            <a:xfrm flipV="1">
              <a:off x="1475656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7" name="Gerade Verbindung 86"/>
            <p:cNvCxnSpPr>
              <a:cxnSpLocks noChangeShapeType="1"/>
            </p:cNvCxnSpPr>
            <p:nvPr/>
          </p:nvCxnSpPr>
          <p:spPr bwMode="auto">
            <a:xfrm>
              <a:off x="1475656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8" name="Gerade Verbindung 87"/>
            <p:cNvCxnSpPr>
              <a:cxnSpLocks noChangeShapeType="1"/>
            </p:cNvCxnSpPr>
            <p:nvPr/>
          </p:nvCxnSpPr>
          <p:spPr bwMode="auto">
            <a:xfrm flipV="1">
              <a:off x="1763688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9" name="Gerade Verbindung 88"/>
            <p:cNvCxnSpPr>
              <a:cxnSpLocks noChangeShapeType="1"/>
            </p:cNvCxnSpPr>
            <p:nvPr/>
          </p:nvCxnSpPr>
          <p:spPr bwMode="auto">
            <a:xfrm>
              <a:off x="1763688" y="2276872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0" name="Gerade Verbindung 89"/>
            <p:cNvCxnSpPr>
              <a:cxnSpLocks noChangeShapeType="1"/>
            </p:cNvCxnSpPr>
            <p:nvPr/>
          </p:nvCxnSpPr>
          <p:spPr bwMode="auto">
            <a:xfrm flipV="1">
              <a:off x="2051720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31" name="Gerade Verbindung 90"/>
            <p:cNvCxnSpPr>
              <a:cxnSpLocks noChangeShapeType="1"/>
            </p:cNvCxnSpPr>
            <p:nvPr/>
          </p:nvCxnSpPr>
          <p:spPr bwMode="auto">
            <a:xfrm>
              <a:off x="2051720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67" name="Gruppieren 91"/>
          <p:cNvGrpSpPr>
            <a:grpSpLocks/>
          </p:cNvGrpSpPr>
          <p:nvPr/>
        </p:nvGrpSpPr>
        <p:grpSpPr bwMode="auto">
          <a:xfrm>
            <a:off x="7308850" y="2276475"/>
            <a:ext cx="1439863" cy="865188"/>
            <a:chOff x="899592" y="2276872"/>
            <a:chExt cx="1440160" cy="864096"/>
          </a:xfrm>
        </p:grpSpPr>
        <p:cxnSp>
          <p:nvCxnSpPr>
            <p:cNvPr id="23614" name="Gerade Verbindung 92"/>
            <p:cNvCxnSpPr>
              <a:cxnSpLocks noChangeShapeType="1"/>
            </p:cNvCxnSpPr>
            <p:nvPr/>
          </p:nvCxnSpPr>
          <p:spPr bwMode="auto">
            <a:xfrm>
              <a:off x="899592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15" name="Gerade Verbindung 93"/>
            <p:cNvCxnSpPr>
              <a:cxnSpLocks noChangeShapeType="1"/>
            </p:cNvCxnSpPr>
            <p:nvPr/>
          </p:nvCxnSpPr>
          <p:spPr bwMode="auto">
            <a:xfrm flipV="1">
              <a:off x="1187624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16" name="Gerade Verbindung 94"/>
            <p:cNvCxnSpPr>
              <a:cxnSpLocks noChangeShapeType="1"/>
            </p:cNvCxnSpPr>
            <p:nvPr/>
          </p:nvCxnSpPr>
          <p:spPr bwMode="auto">
            <a:xfrm>
              <a:off x="1187624" y="2276872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17" name="Gerade Verbindung 95"/>
            <p:cNvCxnSpPr>
              <a:cxnSpLocks noChangeShapeType="1"/>
            </p:cNvCxnSpPr>
            <p:nvPr/>
          </p:nvCxnSpPr>
          <p:spPr bwMode="auto">
            <a:xfrm flipV="1">
              <a:off x="1475656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18" name="Gerade Verbindung 96"/>
            <p:cNvCxnSpPr>
              <a:cxnSpLocks noChangeShapeType="1"/>
            </p:cNvCxnSpPr>
            <p:nvPr/>
          </p:nvCxnSpPr>
          <p:spPr bwMode="auto">
            <a:xfrm>
              <a:off x="1475656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19" name="Gerade Verbindung 97"/>
            <p:cNvCxnSpPr>
              <a:cxnSpLocks noChangeShapeType="1"/>
            </p:cNvCxnSpPr>
            <p:nvPr/>
          </p:nvCxnSpPr>
          <p:spPr bwMode="auto">
            <a:xfrm flipV="1">
              <a:off x="1763688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0" name="Gerade Verbindung 98"/>
            <p:cNvCxnSpPr>
              <a:cxnSpLocks noChangeShapeType="1"/>
            </p:cNvCxnSpPr>
            <p:nvPr/>
          </p:nvCxnSpPr>
          <p:spPr bwMode="auto">
            <a:xfrm>
              <a:off x="1763688" y="2276872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1" name="Gerade Verbindung 99"/>
            <p:cNvCxnSpPr>
              <a:cxnSpLocks noChangeShapeType="1"/>
            </p:cNvCxnSpPr>
            <p:nvPr/>
          </p:nvCxnSpPr>
          <p:spPr bwMode="auto">
            <a:xfrm flipV="1">
              <a:off x="2051720" y="2276872"/>
              <a:ext cx="0" cy="86409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22" name="Gerade Verbindung 100"/>
            <p:cNvCxnSpPr>
              <a:cxnSpLocks noChangeShapeType="1"/>
            </p:cNvCxnSpPr>
            <p:nvPr/>
          </p:nvCxnSpPr>
          <p:spPr bwMode="auto">
            <a:xfrm>
              <a:off x="2051720" y="3140968"/>
              <a:ext cx="288032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68" name="Group 5"/>
          <p:cNvGrpSpPr>
            <a:grpSpLocks/>
          </p:cNvGrpSpPr>
          <p:nvPr/>
        </p:nvGrpSpPr>
        <p:grpSpPr bwMode="auto">
          <a:xfrm flipH="1">
            <a:off x="1404938" y="4868863"/>
            <a:ext cx="504825" cy="431800"/>
            <a:chOff x="1020" y="2750"/>
            <a:chExt cx="318" cy="272"/>
          </a:xfrm>
        </p:grpSpPr>
        <p:sp>
          <p:nvSpPr>
            <p:cNvPr id="23609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10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11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12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13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569" name="Line 11"/>
          <p:cNvSpPr>
            <a:spLocks noChangeShapeType="1"/>
          </p:cNvSpPr>
          <p:nvPr/>
        </p:nvSpPr>
        <p:spPr bwMode="auto">
          <a:xfrm>
            <a:off x="1909763" y="53006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570" name="Group 15"/>
          <p:cNvGrpSpPr>
            <a:grpSpLocks/>
          </p:cNvGrpSpPr>
          <p:nvPr/>
        </p:nvGrpSpPr>
        <p:grpSpPr bwMode="auto">
          <a:xfrm>
            <a:off x="3059113" y="4868863"/>
            <a:ext cx="504825" cy="431800"/>
            <a:chOff x="1020" y="2750"/>
            <a:chExt cx="318" cy="272"/>
          </a:xfrm>
        </p:grpSpPr>
        <p:sp>
          <p:nvSpPr>
            <p:cNvPr id="23604" name="Line 1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5" name="Line 1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6" name="Line 1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7" name="Line 1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8" name="Line 2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571" name="Line 21"/>
          <p:cNvSpPr>
            <a:spLocks noChangeShapeType="1"/>
          </p:cNvSpPr>
          <p:nvPr/>
        </p:nvSpPr>
        <p:spPr bwMode="auto">
          <a:xfrm flipH="1">
            <a:off x="3059113" y="53006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2" name="Line 25"/>
          <p:cNvSpPr>
            <a:spLocks noChangeShapeType="1"/>
          </p:cNvSpPr>
          <p:nvPr/>
        </p:nvSpPr>
        <p:spPr bwMode="auto">
          <a:xfrm>
            <a:off x="1908175" y="5589588"/>
            <a:ext cx="18002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3" name="Oval 26"/>
          <p:cNvSpPr>
            <a:spLocks noChangeArrowheads="1"/>
          </p:cNvSpPr>
          <p:nvPr/>
        </p:nvSpPr>
        <p:spPr bwMode="auto">
          <a:xfrm>
            <a:off x="2484438" y="5732463"/>
            <a:ext cx="431800" cy="431800"/>
          </a:xfrm>
          <a:prstGeom prst="ellipse">
            <a:avLst/>
          </a:prstGeom>
          <a:solidFill>
            <a:srgbClr val="FF9900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574" name="Line 27"/>
          <p:cNvSpPr>
            <a:spLocks noChangeShapeType="1"/>
          </p:cNvSpPr>
          <p:nvPr/>
        </p:nvSpPr>
        <p:spPr bwMode="auto">
          <a:xfrm flipH="1">
            <a:off x="2700338" y="5589588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5" name="Line 28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6" name="Line 29"/>
          <p:cNvSpPr>
            <a:spLocks noChangeShapeType="1"/>
          </p:cNvSpPr>
          <p:nvPr/>
        </p:nvSpPr>
        <p:spPr bwMode="auto">
          <a:xfrm>
            <a:off x="2555875" y="630872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7" name="Line 30"/>
          <p:cNvSpPr>
            <a:spLocks noChangeShapeType="1"/>
          </p:cNvSpPr>
          <p:nvPr/>
        </p:nvSpPr>
        <p:spPr bwMode="auto">
          <a:xfrm>
            <a:off x="2700338" y="58054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578" name="Group 5"/>
          <p:cNvGrpSpPr>
            <a:grpSpLocks/>
          </p:cNvGrpSpPr>
          <p:nvPr/>
        </p:nvGrpSpPr>
        <p:grpSpPr bwMode="auto">
          <a:xfrm flipH="1">
            <a:off x="1403350" y="4221163"/>
            <a:ext cx="504825" cy="431800"/>
            <a:chOff x="1020" y="2750"/>
            <a:chExt cx="318" cy="272"/>
          </a:xfrm>
        </p:grpSpPr>
        <p:sp>
          <p:nvSpPr>
            <p:cNvPr id="23599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0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1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2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3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3579" name="Gerade Verbindung 10"/>
          <p:cNvCxnSpPr>
            <a:cxnSpLocks noChangeShapeType="1"/>
          </p:cNvCxnSpPr>
          <p:nvPr/>
        </p:nvCxnSpPr>
        <p:spPr bwMode="auto">
          <a:xfrm>
            <a:off x="1908175" y="46529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80" name="Group 5"/>
          <p:cNvGrpSpPr>
            <a:grpSpLocks/>
          </p:cNvGrpSpPr>
          <p:nvPr/>
        </p:nvGrpSpPr>
        <p:grpSpPr bwMode="auto">
          <a:xfrm>
            <a:off x="3708400" y="4868863"/>
            <a:ext cx="504825" cy="431800"/>
            <a:chOff x="1020" y="2750"/>
            <a:chExt cx="318" cy="272"/>
          </a:xfrm>
        </p:grpSpPr>
        <p:sp>
          <p:nvSpPr>
            <p:cNvPr id="23594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5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6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7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8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3581" name="Gerade Verbindung 12"/>
          <p:cNvCxnSpPr>
            <a:cxnSpLocks noChangeShapeType="1"/>
            <a:stCxn id="23595" idx="0"/>
            <a:endCxn id="23572" idx="1"/>
          </p:cNvCxnSpPr>
          <p:nvPr/>
        </p:nvCxnSpPr>
        <p:spPr bwMode="auto">
          <a:xfrm>
            <a:off x="3708400" y="5300663"/>
            <a:ext cx="0" cy="2889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2" name="Gerade Verbindung 139"/>
          <p:cNvCxnSpPr>
            <a:cxnSpLocks noChangeShapeType="1"/>
          </p:cNvCxnSpPr>
          <p:nvPr/>
        </p:nvCxnSpPr>
        <p:spPr bwMode="auto">
          <a:xfrm>
            <a:off x="3059113" y="4581525"/>
            <a:ext cx="1587" cy="2889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3" name="Gerade Verbindung 140"/>
          <p:cNvCxnSpPr>
            <a:cxnSpLocks noChangeShapeType="1"/>
          </p:cNvCxnSpPr>
          <p:nvPr/>
        </p:nvCxnSpPr>
        <p:spPr bwMode="auto">
          <a:xfrm>
            <a:off x="3708400" y="4581525"/>
            <a:ext cx="0" cy="2889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4" name="Gerade Verbindung 15"/>
          <p:cNvCxnSpPr>
            <a:cxnSpLocks noChangeShapeType="1"/>
          </p:cNvCxnSpPr>
          <p:nvPr/>
        </p:nvCxnSpPr>
        <p:spPr bwMode="auto">
          <a:xfrm flipH="1">
            <a:off x="3059113" y="4581525"/>
            <a:ext cx="64928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5" name="Gerade Verbindung 17"/>
          <p:cNvCxnSpPr>
            <a:cxnSpLocks noChangeShapeType="1"/>
          </p:cNvCxnSpPr>
          <p:nvPr/>
        </p:nvCxnSpPr>
        <p:spPr bwMode="auto">
          <a:xfrm flipV="1">
            <a:off x="3059113" y="4221163"/>
            <a:ext cx="0" cy="360362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86" name="Rechteck 18"/>
          <p:cNvSpPr>
            <a:spLocks noChangeArrowheads="1"/>
          </p:cNvSpPr>
          <p:nvPr/>
        </p:nvSpPr>
        <p:spPr bwMode="auto">
          <a:xfrm>
            <a:off x="2916238" y="3500438"/>
            <a:ext cx="287337" cy="50482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587" name="Rechteck 146"/>
          <p:cNvSpPr>
            <a:spLocks noChangeArrowheads="1"/>
          </p:cNvSpPr>
          <p:nvPr/>
        </p:nvSpPr>
        <p:spPr bwMode="auto">
          <a:xfrm>
            <a:off x="1763713" y="3500438"/>
            <a:ext cx="287337" cy="50482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3588" name="Gerade Verbindung 20"/>
          <p:cNvCxnSpPr>
            <a:cxnSpLocks noChangeShapeType="1"/>
            <a:stCxn id="23587" idx="2"/>
            <a:endCxn id="23599" idx="0"/>
          </p:cNvCxnSpPr>
          <p:nvPr/>
        </p:nvCxnSpPr>
        <p:spPr bwMode="auto">
          <a:xfrm>
            <a:off x="1908175" y="40052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9" name="Gerade Verbindung 149"/>
          <p:cNvCxnSpPr>
            <a:cxnSpLocks noChangeShapeType="1"/>
          </p:cNvCxnSpPr>
          <p:nvPr/>
        </p:nvCxnSpPr>
        <p:spPr bwMode="auto">
          <a:xfrm>
            <a:off x="3059113" y="4005263"/>
            <a:ext cx="1587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90" name="Gerade Verbindung 22"/>
          <p:cNvCxnSpPr>
            <a:cxnSpLocks noChangeShapeType="1"/>
          </p:cNvCxnSpPr>
          <p:nvPr/>
        </p:nvCxnSpPr>
        <p:spPr bwMode="auto">
          <a:xfrm>
            <a:off x="1908175" y="4149725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91" name="Gerade Verbindung 152"/>
          <p:cNvCxnSpPr>
            <a:cxnSpLocks noChangeShapeType="1"/>
          </p:cNvCxnSpPr>
          <p:nvPr/>
        </p:nvCxnSpPr>
        <p:spPr bwMode="auto">
          <a:xfrm>
            <a:off x="2627313" y="4149725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92" name="Textfeld 84"/>
          <p:cNvSpPr txBox="1">
            <a:spLocks noChangeArrowheads="1"/>
          </p:cNvSpPr>
          <p:nvPr/>
        </p:nvSpPr>
        <p:spPr bwMode="auto">
          <a:xfrm>
            <a:off x="323850" y="2852738"/>
            <a:ext cx="590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CMOS</a:t>
            </a:r>
          </a:p>
        </p:txBody>
      </p:sp>
      <p:sp>
        <p:nvSpPr>
          <p:cNvPr id="23593" name="Textfeld 84"/>
          <p:cNvSpPr txBox="1">
            <a:spLocks noChangeArrowheads="1"/>
          </p:cNvSpPr>
          <p:nvPr/>
        </p:nvSpPr>
        <p:spPr bwMode="auto">
          <a:xfrm>
            <a:off x="5103813" y="2060575"/>
            <a:ext cx="534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LVDS</a:t>
            </a:r>
          </a:p>
        </p:txBody>
      </p:sp>
    </p:spTree>
    <p:extLst>
      <p:ext uri="{BB962C8B-B14F-4D97-AF65-F5344CB8AC3E}">
        <p14:creationId xmlns:p14="http://schemas.microsoft.com/office/powerpoint/2010/main" val="37125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59063" y="3625850"/>
            <a:ext cx="1489075" cy="265271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084513" y="5213350"/>
            <a:ext cx="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2978150" y="5319713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3138488" y="5106988"/>
            <a:ext cx="106362" cy="427037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3297238" y="5692775"/>
            <a:ext cx="212725" cy="212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403600" y="57467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403600" y="59055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10800000">
            <a:off x="3351213" y="6011863"/>
            <a:ext cx="106362" cy="539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244850" y="55340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rot="10800000">
            <a:off x="3403600" y="553402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3722688" y="5213350"/>
            <a:ext cx="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722688" y="5319713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 flipH="1">
            <a:off x="3563938" y="5106988"/>
            <a:ext cx="106362" cy="427037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3244850" y="5106988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084513" y="45751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2978150" y="4043363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2925763" y="4149725"/>
            <a:ext cx="212725" cy="320675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3032125" y="404336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3722688" y="45751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563938" y="4681538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3457575" y="4787900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3616325" y="4575175"/>
            <a:ext cx="106363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3244850" y="4681538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3244850" y="4787900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 flipH="1">
            <a:off x="3084513" y="4575175"/>
            <a:ext cx="106362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2819400" y="4681538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2713038" y="47879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2871788" y="4575175"/>
            <a:ext cx="106362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3084513" y="5000625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2978150" y="4575175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2978150" y="500062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2978150" y="510698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H="1">
            <a:off x="3989388" y="4681538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3989388" y="47879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 flipH="1">
            <a:off x="3829050" y="4575175"/>
            <a:ext cx="106363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H="1">
            <a:off x="3829050" y="500062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3032125" y="446881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3722688" y="4043363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6" name="Freeform 40"/>
          <p:cNvSpPr>
            <a:spLocks/>
          </p:cNvSpPr>
          <p:nvPr/>
        </p:nvSpPr>
        <p:spPr bwMode="auto">
          <a:xfrm>
            <a:off x="3670300" y="4149725"/>
            <a:ext cx="212725" cy="320675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3776663" y="404336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3722688" y="4575175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3776663" y="446881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 flipV="1">
            <a:off x="3563938" y="500062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V="1">
            <a:off x="3244850" y="5106988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 flipV="1">
            <a:off x="3351213" y="4575175"/>
            <a:ext cx="1587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3509963" y="4575175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3297238" y="4575175"/>
            <a:ext cx="160337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 flipH="1">
            <a:off x="3032125" y="45751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 flipV="1">
            <a:off x="2659063" y="6224588"/>
            <a:ext cx="148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7" name="Line 51"/>
          <p:cNvSpPr>
            <a:spLocks noChangeShapeType="1"/>
          </p:cNvSpPr>
          <p:nvPr/>
        </p:nvSpPr>
        <p:spPr bwMode="auto">
          <a:xfrm>
            <a:off x="3829050" y="5319713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2978150" y="5319713"/>
            <a:ext cx="0" cy="852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 flipV="1">
            <a:off x="2659063" y="6172200"/>
            <a:ext cx="148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2713038" y="4203700"/>
            <a:ext cx="0" cy="106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>
            <a:off x="4095750" y="4203700"/>
            <a:ext cx="0" cy="106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>
            <a:off x="2713038" y="46291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33" name="Line 57"/>
          <p:cNvSpPr>
            <a:spLocks noChangeShapeType="1"/>
          </p:cNvSpPr>
          <p:nvPr/>
        </p:nvSpPr>
        <p:spPr bwMode="auto">
          <a:xfrm>
            <a:off x="3829050" y="60658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>
            <a:off x="2978150" y="6011863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>
            <a:off x="4095750" y="46291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4240213" y="3511550"/>
            <a:ext cx="4522787" cy="2767013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37" name="Arc 61"/>
          <p:cNvSpPr>
            <a:spLocks/>
          </p:cNvSpPr>
          <p:nvPr/>
        </p:nvSpPr>
        <p:spPr bwMode="auto">
          <a:xfrm rot="10800000" flipV="1">
            <a:off x="7591425" y="4310063"/>
            <a:ext cx="266700" cy="9032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38" name="Arc 62"/>
          <p:cNvSpPr>
            <a:spLocks/>
          </p:cNvSpPr>
          <p:nvPr/>
        </p:nvSpPr>
        <p:spPr bwMode="auto">
          <a:xfrm flipV="1">
            <a:off x="7910513" y="4310063"/>
            <a:ext cx="798512" cy="9032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639" name="Group 63"/>
          <p:cNvGrpSpPr>
            <a:grpSpLocks/>
          </p:cNvGrpSpPr>
          <p:nvPr/>
        </p:nvGrpSpPr>
        <p:grpSpPr bwMode="auto">
          <a:xfrm>
            <a:off x="4292600" y="5319713"/>
            <a:ext cx="266700" cy="427037"/>
            <a:chOff x="1440" y="1008"/>
            <a:chExt cx="240" cy="384"/>
          </a:xfrm>
        </p:grpSpPr>
        <p:sp>
          <p:nvSpPr>
            <p:cNvPr id="25004" name="Line 64"/>
            <p:cNvSpPr>
              <a:spLocks noChangeShapeType="1"/>
            </p:cNvSpPr>
            <p:nvPr/>
          </p:nvSpPr>
          <p:spPr bwMode="auto">
            <a:xfrm>
              <a:off x="1536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005" name="Line 65"/>
            <p:cNvSpPr>
              <a:spLocks noChangeShapeType="1"/>
            </p:cNvSpPr>
            <p:nvPr/>
          </p:nvSpPr>
          <p:spPr bwMode="auto">
            <a:xfrm flipH="1">
              <a:off x="1440" y="12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006" name="Freeform 66"/>
            <p:cNvSpPr>
              <a:spLocks/>
            </p:cNvSpPr>
            <p:nvPr/>
          </p:nvSpPr>
          <p:spPr bwMode="auto">
            <a:xfrm>
              <a:off x="1584" y="1008"/>
              <a:ext cx="96" cy="384"/>
            </a:xfrm>
            <a:custGeom>
              <a:avLst/>
              <a:gdLst>
                <a:gd name="T0" fmla="*/ 96 w 96"/>
                <a:gd name="T1" fmla="*/ 384 h 384"/>
                <a:gd name="T2" fmla="*/ 96 w 96"/>
                <a:gd name="T3" fmla="*/ 288 h 384"/>
                <a:gd name="T4" fmla="*/ 0 w 96"/>
                <a:gd name="T5" fmla="*/ 288 h 384"/>
                <a:gd name="T6" fmla="*/ 0 w 96"/>
                <a:gd name="T7" fmla="*/ 96 h 384"/>
                <a:gd name="T8" fmla="*/ 96 w 96"/>
                <a:gd name="T9" fmla="*/ 96 h 384"/>
                <a:gd name="T10" fmla="*/ 96 w 9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84">
                  <a:moveTo>
                    <a:pt x="96" y="384"/>
                  </a:moveTo>
                  <a:lnTo>
                    <a:pt x="96" y="288"/>
                  </a:lnTo>
                  <a:lnTo>
                    <a:pt x="0" y="28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640" name="Oval 67"/>
          <p:cNvSpPr>
            <a:spLocks noChangeArrowheads="1"/>
          </p:cNvSpPr>
          <p:nvPr/>
        </p:nvSpPr>
        <p:spPr bwMode="auto">
          <a:xfrm>
            <a:off x="4613275" y="5853113"/>
            <a:ext cx="212725" cy="212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41" name="Line 68"/>
          <p:cNvSpPr>
            <a:spLocks noChangeShapeType="1"/>
          </p:cNvSpPr>
          <p:nvPr/>
        </p:nvSpPr>
        <p:spPr bwMode="auto">
          <a:xfrm>
            <a:off x="4719638" y="59055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42" name="Line 69"/>
          <p:cNvSpPr>
            <a:spLocks noChangeShapeType="1"/>
          </p:cNvSpPr>
          <p:nvPr/>
        </p:nvSpPr>
        <p:spPr bwMode="auto">
          <a:xfrm>
            <a:off x="4719638" y="6065838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43" name="AutoShape 70"/>
          <p:cNvSpPr>
            <a:spLocks noChangeArrowheads="1"/>
          </p:cNvSpPr>
          <p:nvPr/>
        </p:nvSpPr>
        <p:spPr bwMode="auto">
          <a:xfrm rot="10800000">
            <a:off x="4665663" y="6172200"/>
            <a:ext cx="106362" cy="523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44" name="Line 71"/>
          <p:cNvSpPr>
            <a:spLocks noChangeShapeType="1"/>
          </p:cNvSpPr>
          <p:nvPr/>
        </p:nvSpPr>
        <p:spPr bwMode="auto">
          <a:xfrm>
            <a:off x="4559300" y="5746750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45" name="Line 72"/>
          <p:cNvSpPr>
            <a:spLocks noChangeShapeType="1"/>
          </p:cNvSpPr>
          <p:nvPr/>
        </p:nvSpPr>
        <p:spPr bwMode="auto">
          <a:xfrm rot="10800000">
            <a:off x="4719638" y="57467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646" name="Group 73"/>
          <p:cNvGrpSpPr>
            <a:grpSpLocks/>
          </p:cNvGrpSpPr>
          <p:nvPr/>
        </p:nvGrpSpPr>
        <p:grpSpPr bwMode="auto">
          <a:xfrm flipH="1">
            <a:off x="4878388" y="5319713"/>
            <a:ext cx="266700" cy="427037"/>
            <a:chOff x="1440" y="1008"/>
            <a:chExt cx="240" cy="384"/>
          </a:xfrm>
        </p:grpSpPr>
        <p:sp>
          <p:nvSpPr>
            <p:cNvPr id="25001" name="Line 74"/>
            <p:cNvSpPr>
              <a:spLocks noChangeShapeType="1"/>
            </p:cNvSpPr>
            <p:nvPr/>
          </p:nvSpPr>
          <p:spPr bwMode="auto">
            <a:xfrm>
              <a:off x="1536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002" name="Line 75"/>
            <p:cNvSpPr>
              <a:spLocks noChangeShapeType="1"/>
            </p:cNvSpPr>
            <p:nvPr/>
          </p:nvSpPr>
          <p:spPr bwMode="auto">
            <a:xfrm flipH="1">
              <a:off x="1440" y="12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003" name="Freeform 76"/>
            <p:cNvSpPr>
              <a:spLocks/>
            </p:cNvSpPr>
            <p:nvPr/>
          </p:nvSpPr>
          <p:spPr bwMode="auto">
            <a:xfrm>
              <a:off x="1584" y="1008"/>
              <a:ext cx="96" cy="384"/>
            </a:xfrm>
            <a:custGeom>
              <a:avLst/>
              <a:gdLst>
                <a:gd name="T0" fmla="*/ 96 w 96"/>
                <a:gd name="T1" fmla="*/ 384 h 384"/>
                <a:gd name="T2" fmla="*/ 96 w 96"/>
                <a:gd name="T3" fmla="*/ 288 h 384"/>
                <a:gd name="T4" fmla="*/ 0 w 96"/>
                <a:gd name="T5" fmla="*/ 288 h 384"/>
                <a:gd name="T6" fmla="*/ 0 w 96"/>
                <a:gd name="T7" fmla="*/ 96 h 384"/>
                <a:gd name="T8" fmla="*/ 96 w 96"/>
                <a:gd name="T9" fmla="*/ 96 h 384"/>
                <a:gd name="T10" fmla="*/ 96 w 9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84">
                  <a:moveTo>
                    <a:pt x="96" y="384"/>
                  </a:moveTo>
                  <a:lnTo>
                    <a:pt x="96" y="288"/>
                  </a:lnTo>
                  <a:lnTo>
                    <a:pt x="0" y="28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647" name="Line 77"/>
          <p:cNvSpPr>
            <a:spLocks noChangeShapeType="1"/>
          </p:cNvSpPr>
          <p:nvPr/>
        </p:nvSpPr>
        <p:spPr bwMode="auto">
          <a:xfrm>
            <a:off x="4559300" y="5106988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48" name="Line 78"/>
          <p:cNvSpPr>
            <a:spLocks noChangeShapeType="1"/>
          </p:cNvSpPr>
          <p:nvPr/>
        </p:nvSpPr>
        <p:spPr bwMode="auto">
          <a:xfrm>
            <a:off x="4878388" y="5106988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49" name="Line 79"/>
          <p:cNvSpPr>
            <a:spLocks noChangeShapeType="1"/>
          </p:cNvSpPr>
          <p:nvPr/>
        </p:nvSpPr>
        <p:spPr bwMode="auto">
          <a:xfrm>
            <a:off x="4505325" y="4681538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0" name="Line 80"/>
          <p:cNvSpPr>
            <a:spLocks noChangeShapeType="1"/>
          </p:cNvSpPr>
          <p:nvPr/>
        </p:nvSpPr>
        <p:spPr bwMode="auto">
          <a:xfrm>
            <a:off x="4826000" y="4681538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1" name="Freeform 81"/>
          <p:cNvSpPr>
            <a:spLocks/>
          </p:cNvSpPr>
          <p:nvPr/>
        </p:nvSpPr>
        <p:spPr bwMode="auto">
          <a:xfrm>
            <a:off x="4452938" y="4787900"/>
            <a:ext cx="212725" cy="320675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2" name="Freeform 82"/>
          <p:cNvSpPr>
            <a:spLocks/>
          </p:cNvSpPr>
          <p:nvPr/>
        </p:nvSpPr>
        <p:spPr bwMode="auto">
          <a:xfrm>
            <a:off x="4772025" y="4787900"/>
            <a:ext cx="212725" cy="320675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3" name="Line 83"/>
          <p:cNvSpPr>
            <a:spLocks noChangeShapeType="1"/>
          </p:cNvSpPr>
          <p:nvPr/>
        </p:nvSpPr>
        <p:spPr bwMode="auto">
          <a:xfrm>
            <a:off x="4559300" y="4681538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4" name="Line 84"/>
          <p:cNvSpPr>
            <a:spLocks noChangeShapeType="1"/>
          </p:cNvSpPr>
          <p:nvPr/>
        </p:nvSpPr>
        <p:spPr bwMode="auto">
          <a:xfrm>
            <a:off x="4878388" y="4681538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5" name="Arc 85"/>
          <p:cNvSpPr>
            <a:spLocks/>
          </p:cNvSpPr>
          <p:nvPr/>
        </p:nvSpPr>
        <p:spPr bwMode="auto">
          <a:xfrm rot="10800000">
            <a:off x="4559300" y="5319713"/>
            <a:ext cx="744538" cy="160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486809714 h 21600"/>
              <a:gd name="T4" fmla="*/ 0 w 21600"/>
              <a:gd name="T5" fmla="*/ 48680971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6" name="Arc 86"/>
          <p:cNvSpPr>
            <a:spLocks/>
          </p:cNvSpPr>
          <p:nvPr/>
        </p:nvSpPr>
        <p:spPr bwMode="auto">
          <a:xfrm>
            <a:off x="4878388" y="5213350"/>
            <a:ext cx="1276350" cy="2143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076937991 h 21600"/>
              <a:gd name="T4" fmla="*/ 0 w 21600"/>
              <a:gd name="T5" fmla="*/ 207693799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7" name="Line 87"/>
          <p:cNvSpPr>
            <a:spLocks noChangeShapeType="1"/>
          </p:cNvSpPr>
          <p:nvPr/>
        </p:nvSpPr>
        <p:spPr bwMode="auto">
          <a:xfrm>
            <a:off x="4292600" y="5480050"/>
            <a:ext cx="0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58" name="Line 88"/>
          <p:cNvSpPr>
            <a:spLocks noChangeShapeType="1"/>
          </p:cNvSpPr>
          <p:nvPr/>
        </p:nvSpPr>
        <p:spPr bwMode="auto">
          <a:xfrm>
            <a:off x="5145088" y="542766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659" name="Group 89"/>
          <p:cNvGrpSpPr>
            <a:grpSpLocks/>
          </p:cNvGrpSpPr>
          <p:nvPr/>
        </p:nvGrpSpPr>
        <p:grpSpPr bwMode="auto">
          <a:xfrm>
            <a:off x="5303838" y="4681538"/>
            <a:ext cx="1862137" cy="1543050"/>
            <a:chOff x="384" y="1920"/>
            <a:chExt cx="1680" cy="1392"/>
          </a:xfrm>
        </p:grpSpPr>
        <p:grpSp>
          <p:nvGrpSpPr>
            <p:cNvPr id="24975" name="Group 90"/>
            <p:cNvGrpSpPr>
              <a:grpSpLocks/>
            </p:cNvGrpSpPr>
            <p:nvPr/>
          </p:nvGrpSpPr>
          <p:grpSpPr bwMode="auto">
            <a:xfrm>
              <a:off x="384" y="2496"/>
              <a:ext cx="240" cy="384"/>
              <a:chOff x="1440" y="1008"/>
              <a:chExt cx="240" cy="384"/>
            </a:xfrm>
          </p:grpSpPr>
          <p:sp>
            <p:nvSpPr>
              <p:cNvPr id="24998" name="Line 91"/>
              <p:cNvSpPr>
                <a:spLocks noChangeShapeType="1"/>
              </p:cNvSpPr>
              <p:nvPr/>
            </p:nvSpPr>
            <p:spPr bwMode="auto">
              <a:xfrm>
                <a:off x="1536" y="11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99" name="Line 92"/>
              <p:cNvSpPr>
                <a:spLocks noChangeShapeType="1"/>
              </p:cNvSpPr>
              <p:nvPr/>
            </p:nvSpPr>
            <p:spPr bwMode="auto">
              <a:xfrm flipH="1">
                <a:off x="1440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000" name="Freeform 93"/>
              <p:cNvSpPr>
                <a:spLocks/>
              </p:cNvSpPr>
              <p:nvPr/>
            </p:nvSpPr>
            <p:spPr bwMode="auto">
              <a:xfrm>
                <a:off x="1584" y="1008"/>
                <a:ext cx="96" cy="384"/>
              </a:xfrm>
              <a:custGeom>
                <a:avLst/>
                <a:gdLst>
                  <a:gd name="T0" fmla="*/ 96 w 96"/>
                  <a:gd name="T1" fmla="*/ 384 h 384"/>
                  <a:gd name="T2" fmla="*/ 96 w 96"/>
                  <a:gd name="T3" fmla="*/ 288 h 384"/>
                  <a:gd name="T4" fmla="*/ 0 w 96"/>
                  <a:gd name="T5" fmla="*/ 288 h 384"/>
                  <a:gd name="T6" fmla="*/ 0 w 96"/>
                  <a:gd name="T7" fmla="*/ 96 h 384"/>
                  <a:gd name="T8" fmla="*/ 96 w 96"/>
                  <a:gd name="T9" fmla="*/ 96 h 384"/>
                  <a:gd name="T10" fmla="*/ 96 w 96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384">
                    <a:moveTo>
                      <a:pt x="96" y="384"/>
                    </a:moveTo>
                    <a:lnTo>
                      <a:pt x="96" y="288"/>
                    </a:lnTo>
                    <a:lnTo>
                      <a:pt x="0" y="288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96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4976" name="Oval 94"/>
            <p:cNvSpPr>
              <a:spLocks noChangeArrowheads="1"/>
            </p:cNvSpPr>
            <p:nvPr/>
          </p:nvSpPr>
          <p:spPr bwMode="auto">
            <a:xfrm>
              <a:off x="672" y="2976"/>
              <a:ext cx="192" cy="19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4977" name="Line 95"/>
            <p:cNvSpPr>
              <a:spLocks noChangeShapeType="1"/>
            </p:cNvSpPr>
            <p:nvPr/>
          </p:nvSpPr>
          <p:spPr bwMode="auto">
            <a:xfrm>
              <a:off x="768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78" name="Line 96"/>
            <p:cNvSpPr>
              <a:spLocks noChangeShapeType="1"/>
            </p:cNvSpPr>
            <p:nvPr/>
          </p:nvSpPr>
          <p:spPr bwMode="auto">
            <a:xfrm>
              <a:off x="768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79" name="AutoShape 97"/>
            <p:cNvSpPr>
              <a:spLocks noChangeArrowheads="1"/>
            </p:cNvSpPr>
            <p:nvPr/>
          </p:nvSpPr>
          <p:spPr bwMode="auto">
            <a:xfrm rot="10800000">
              <a:off x="720" y="3264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4980" name="Line 98"/>
            <p:cNvSpPr>
              <a:spLocks noChangeShapeType="1"/>
            </p:cNvSpPr>
            <p:nvPr/>
          </p:nvSpPr>
          <p:spPr bwMode="auto">
            <a:xfrm>
              <a:off x="624" y="28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81" name="Line 99"/>
            <p:cNvSpPr>
              <a:spLocks noChangeShapeType="1"/>
            </p:cNvSpPr>
            <p:nvPr/>
          </p:nvSpPr>
          <p:spPr bwMode="auto">
            <a:xfrm rot="10800000">
              <a:off x="768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4982" name="Group 100"/>
            <p:cNvGrpSpPr>
              <a:grpSpLocks/>
            </p:cNvGrpSpPr>
            <p:nvPr/>
          </p:nvGrpSpPr>
          <p:grpSpPr bwMode="auto">
            <a:xfrm flipH="1">
              <a:off x="912" y="2496"/>
              <a:ext cx="240" cy="384"/>
              <a:chOff x="1440" y="1008"/>
              <a:chExt cx="240" cy="384"/>
            </a:xfrm>
          </p:grpSpPr>
          <p:sp>
            <p:nvSpPr>
              <p:cNvPr id="24995" name="Line 101"/>
              <p:cNvSpPr>
                <a:spLocks noChangeShapeType="1"/>
              </p:cNvSpPr>
              <p:nvPr/>
            </p:nvSpPr>
            <p:spPr bwMode="auto">
              <a:xfrm>
                <a:off x="1536" y="11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96" name="Line 102"/>
              <p:cNvSpPr>
                <a:spLocks noChangeShapeType="1"/>
              </p:cNvSpPr>
              <p:nvPr/>
            </p:nvSpPr>
            <p:spPr bwMode="auto">
              <a:xfrm flipH="1">
                <a:off x="1440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97" name="Freeform 103"/>
              <p:cNvSpPr>
                <a:spLocks/>
              </p:cNvSpPr>
              <p:nvPr/>
            </p:nvSpPr>
            <p:spPr bwMode="auto">
              <a:xfrm>
                <a:off x="1584" y="1008"/>
                <a:ext cx="96" cy="384"/>
              </a:xfrm>
              <a:custGeom>
                <a:avLst/>
                <a:gdLst>
                  <a:gd name="T0" fmla="*/ 96 w 96"/>
                  <a:gd name="T1" fmla="*/ 384 h 384"/>
                  <a:gd name="T2" fmla="*/ 96 w 96"/>
                  <a:gd name="T3" fmla="*/ 288 h 384"/>
                  <a:gd name="T4" fmla="*/ 0 w 96"/>
                  <a:gd name="T5" fmla="*/ 288 h 384"/>
                  <a:gd name="T6" fmla="*/ 0 w 96"/>
                  <a:gd name="T7" fmla="*/ 96 h 384"/>
                  <a:gd name="T8" fmla="*/ 96 w 96"/>
                  <a:gd name="T9" fmla="*/ 96 h 384"/>
                  <a:gd name="T10" fmla="*/ 96 w 96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384">
                    <a:moveTo>
                      <a:pt x="96" y="384"/>
                    </a:moveTo>
                    <a:lnTo>
                      <a:pt x="96" y="288"/>
                    </a:lnTo>
                    <a:lnTo>
                      <a:pt x="0" y="288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96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4983" name="Line 104"/>
            <p:cNvSpPr>
              <a:spLocks noChangeShapeType="1"/>
            </p:cNvSpPr>
            <p:nvPr/>
          </p:nvSpPr>
          <p:spPr bwMode="auto">
            <a:xfrm>
              <a:off x="624" y="23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84" name="Line 105"/>
            <p:cNvSpPr>
              <a:spLocks noChangeShapeType="1"/>
            </p:cNvSpPr>
            <p:nvPr/>
          </p:nvSpPr>
          <p:spPr bwMode="auto">
            <a:xfrm>
              <a:off x="912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85" name="Line 106"/>
            <p:cNvSpPr>
              <a:spLocks noChangeShapeType="1"/>
            </p:cNvSpPr>
            <p:nvPr/>
          </p:nvSpPr>
          <p:spPr bwMode="auto">
            <a:xfrm>
              <a:off x="576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86" name="Line 107"/>
            <p:cNvSpPr>
              <a:spLocks noChangeShapeType="1"/>
            </p:cNvSpPr>
            <p:nvPr/>
          </p:nvSpPr>
          <p:spPr bwMode="auto">
            <a:xfrm>
              <a:off x="864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87" name="Freeform 108"/>
            <p:cNvSpPr>
              <a:spLocks/>
            </p:cNvSpPr>
            <p:nvPr/>
          </p:nvSpPr>
          <p:spPr bwMode="auto">
            <a:xfrm>
              <a:off x="528" y="2016"/>
              <a:ext cx="192" cy="289"/>
            </a:xfrm>
            <a:custGeom>
              <a:avLst/>
              <a:gdLst>
                <a:gd name="T0" fmla="*/ 0 w 193"/>
                <a:gd name="T1" fmla="*/ 15 h 433"/>
                <a:gd name="T2" fmla="*/ 48 w 193"/>
                <a:gd name="T3" fmla="*/ 2 h 433"/>
                <a:gd name="T4" fmla="*/ 139 w 193"/>
                <a:gd name="T5" fmla="*/ 2 h 433"/>
                <a:gd name="T6" fmla="*/ 187 w 193"/>
                <a:gd name="T7" fmla="*/ 15 h 433"/>
                <a:gd name="T8" fmla="*/ 139 w 193"/>
                <a:gd name="T9" fmla="*/ 27 h 433"/>
                <a:gd name="T10" fmla="*/ 187 w 193"/>
                <a:gd name="T11" fmla="*/ 40 h 433"/>
                <a:gd name="T12" fmla="*/ 144 w 193"/>
                <a:gd name="T13" fmla="*/ 54 h 433"/>
                <a:gd name="T14" fmla="*/ 48 w 193"/>
                <a:gd name="T15" fmla="*/ 55 h 433"/>
                <a:gd name="T16" fmla="*/ 11 w 193"/>
                <a:gd name="T17" fmla="*/ 42 h 433"/>
                <a:gd name="T18" fmla="*/ 48 w 193"/>
                <a:gd name="T19" fmla="*/ 27 h 433"/>
                <a:gd name="T20" fmla="*/ 0 w 193"/>
                <a:gd name="T21" fmla="*/ 1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" h="433">
                  <a:moveTo>
                    <a:pt x="0" y="112"/>
                  </a:moveTo>
                  <a:cubicBezTo>
                    <a:pt x="0" y="80"/>
                    <a:pt x="24" y="32"/>
                    <a:pt x="48" y="16"/>
                  </a:cubicBezTo>
                  <a:cubicBezTo>
                    <a:pt x="72" y="0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44" y="176"/>
                    <a:pt x="144" y="208"/>
                  </a:cubicBezTo>
                  <a:cubicBezTo>
                    <a:pt x="144" y="240"/>
                    <a:pt x="191" y="271"/>
                    <a:pt x="192" y="304"/>
                  </a:cubicBezTo>
                  <a:cubicBezTo>
                    <a:pt x="193" y="337"/>
                    <a:pt x="173" y="390"/>
                    <a:pt x="149" y="409"/>
                  </a:cubicBezTo>
                  <a:cubicBezTo>
                    <a:pt x="125" y="428"/>
                    <a:pt x="71" y="433"/>
                    <a:pt x="48" y="418"/>
                  </a:cubicBezTo>
                  <a:cubicBezTo>
                    <a:pt x="25" y="403"/>
                    <a:pt x="11" y="353"/>
                    <a:pt x="11" y="318"/>
                  </a:cubicBezTo>
                  <a:cubicBezTo>
                    <a:pt x="11" y="283"/>
                    <a:pt x="50" y="242"/>
                    <a:pt x="48" y="208"/>
                  </a:cubicBezTo>
                  <a:cubicBezTo>
                    <a:pt x="46" y="174"/>
                    <a:pt x="0" y="144"/>
                    <a:pt x="0" y="11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88" name="Freeform 109"/>
            <p:cNvSpPr>
              <a:spLocks/>
            </p:cNvSpPr>
            <p:nvPr/>
          </p:nvSpPr>
          <p:spPr bwMode="auto">
            <a:xfrm>
              <a:off x="816" y="2016"/>
              <a:ext cx="192" cy="289"/>
            </a:xfrm>
            <a:custGeom>
              <a:avLst/>
              <a:gdLst>
                <a:gd name="T0" fmla="*/ 0 w 193"/>
                <a:gd name="T1" fmla="*/ 15 h 433"/>
                <a:gd name="T2" fmla="*/ 48 w 193"/>
                <a:gd name="T3" fmla="*/ 2 h 433"/>
                <a:gd name="T4" fmla="*/ 139 w 193"/>
                <a:gd name="T5" fmla="*/ 2 h 433"/>
                <a:gd name="T6" fmla="*/ 187 w 193"/>
                <a:gd name="T7" fmla="*/ 15 h 433"/>
                <a:gd name="T8" fmla="*/ 139 w 193"/>
                <a:gd name="T9" fmla="*/ 27 h 433"/>
                <a:gd name="T10" fmla="*/ 187 w 193"/>
                <a:gd name="T11" fmla="*/ 40 h 433"/>
                <a:gd name="T12" fmla="*/ 144 w 193"/>
                <a:gd name="T13" fmla="*/ 54 h 433"/>
                <a:gd name="T14" fmla="*/ 48 w 193"/>
                <a:gd name="T15" fmla="*/ 55 h 433"/>
                <a:gd name="T16" fmla="*/ 11 w 193"/>
                <a:gd name="T17" fmla="*/ 42 h 433"/>
                <a:gd name="T18" fmla="*/ 48 w 193"/>
                <a:gd name="T19" fmla="*/ 27 h 433"/>
                <a:gd name="T20" fmla="*/ 0 w 193"/>
                <a:gd name="T21" fmla="*/ 1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" h="433">
                  <a:moveTo>
                    <a:pt x="0" y="112"/>
                  </a:moveTo>
                  <a:cubicBezTo>
                    <a:pt x="0" y="80"/>
                    <a:pt x="24" y="32"/>
                    <a:pt x="48" y="16"/>
                  </a:cubicBezTo>
                  <a:cubicBezTo>
                    <a:pt x="72" y="0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44" y="176"/>
                    <a:pt x="144" y="208"/>
                  </a:cubicBezTo>
                  <a:cubicBezTo>
                    <a:pt x="144" y="240"/>
                    <a:pt x="191" y="271"/>
                    <a:pt x="192" y="304"/>
                  </a:cubicBezTo>
                  <a:cubicBezTo>
                    <a:pt x="193" y="337"/>
                    <a:pt x="173" y="390"/>
                    <a:pt x="149" y="409"/>
                  </a:cubicBezTo>
                  <a:cubicBezTo>
                    <a:pt x="125" y="428"/>
                    <a:pt x="71" y="433"/>
                    <a:pt x="48" y="418"/>
                  </a:cubicBezTo>
                  <a:cubicBezTo>
                    <a:pt x="25" y="403"/>
                    <a:pt x="11" y="353"/>
                    <a:pt x="11" y="318"/>
                  </a:cubicBezTo>
                  <a:cubicBezTo>
                    <a:pt x="11" y="283"/>
                    <a:pt x="50" y="242"/>
                    <a:pt x="48" y="208"/>
                  </a:cubicBezTo>
                  <a:cubicBezTo>
                    <a:pt x="46" y="174"/>
                    <a:pt x="0" y="144"/>
                    <a:pt x="0" y="11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89" name="Line 110"/>
            <p:cNvSpPr>
              <a:spLocks noChangeShapeType="1"/>
            </p:cNvSpPr>
            <p:nvPr/>
          </p:nvSpPr>
          <p:spPr bwMode="auto">
            <a:xfrm>
              <a:off x="624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90" name="Line 111"/>
            <p:cNvSpPr>
              <a:spLocks noChangeShapeType="1"/>
            </p:cNvSpPr>
            <p:nvPr/>
          </p:nvSpPr>
          <p:spPr bwMode="auto">
            <a:xfrm>
              <a:off x="912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91" name="Arc 112"/>
            <p:cNvSpPr>
              <a:spLocks/>
            </p:cNvSpPr>
            <p:nvPr/>
          </p:nvSpPr>
          <p:spPr bwMode="auto">
            <a:xfrm rot="10800000">
              <a:off x="624" y="2496"/>
              <a:ext cx="67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92" name="Arc 113"/>
            <p:cNvSpPr>
              <a:spLocks/>
            </p:cNvSpPr>
            <p:nvPr/>
          </p:nvSpPr>
          <p:spPr bwMode="auto">
            <a:xfrm>
              <a:off x="912" y="2400"/>
              <a:ext cx="115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93" name="Line 114"/>
            <p:cNvSpPr>
              <a:spLocks noChangeShapeType="1"/>
            </p:cNvSpPr>
            <p:nvPr/>
          </p:nvSpPr>
          <p:spPr bwMode="auto">
            <a:xfrm>
              <a:off x="384" y="26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94" name="Line 115"/>
            <p:cNvSpPr>
              <a:spLocks noChangeShapeType="1"/>
            </p:cNvSpPr>
            <p:nvPr/>
          </p:nvSpPr>
          <p:spPr bwMode="auto">
            <a:xfrm>
              <a:off x="1152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4660" name="Group 116"/>
          <p:cNvGrpSpPr>
            <a:grpSpLocks/>
          </p:cNvGrpSpPr>
          <p:nvPr/>
        </p:nvGrpSpPr>
        <p:grpSpPr bwMode="auto">
          <a:xfrm flipH="1">
            <a:off x="4826000" y="3565525"/>
            <a:ext cx="2871788" cy="1541463"/>
            <a:chOff x="384" y="432"/>
            <a:chExt cx="2592" cy="1392"/>
          </a:xfrm>
        </p:grpSpPr>
        <p:grpSp>
          <p:nvGrpSpPr>
            <p:cNvPr id="24897" name="Group 117"/>
            <p:cNvGrpSpPr>
              <a:grpSpLocks/>
            </p:cNvGrpSpPr>
            <p:nvPr/>
          </p:nvGrpSpPr>
          <p:grpSpPr bwMode="auto">
            <a:xfrm>
              <a:off x="384" y="432"/>
              <a:ext cx="1680" cy="1392"/>
              <a:chOff x="384" y="1920"/>
              <a:chExt cx="1680" cy="1392"/>
            </a:xfrm>
          </p:grpSpPr>
          <p:grpSp>
            <p:nvGrpSpPr>
              <p:cNvPr id="24949" name="Group 118"/>
              <p:cNvGrpSpPr>
                <a:grpSpLocks/>
              </p:cNvGrpSpPr>
              <p:nvPr/>
            </p:nvGrpSpPr>
            <p:grpSpPr bwMode="auto">
              <a:xfrm>
                <a:off x="384" y="2496"/>
                <a:ext cx="240" cy="384"/>
                <a:chOff x="1440" y="1008"/>
                <a:chExt cx="240" cy="384"/>
              </a:xfrm>
            </p:grpSpPr>
            <p:sp>
              <p:nvSpPr>
                <p:cNvPr id="24972" name="Line 119"/>
                <p:cNvSpPr>
                  <a:spLocks noChangeShapeType="1"/>
                </p:cNvSpPr>
                <p:nvPr/>
              </p:nvSpPr>
              <p:spPr bwMode="auto">
                <a:xfrm>
                  <a:off x="1536" y="110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973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1440" y="12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974" name="Freeform 121"/>
                <p:cNvSpPr>
                  <a:spLocks/>
                </p:cNvSpPr>
                <p:nvPr/>
              </p:nvSpPr>
              <p:spPr bwMode="auto">
                <a:xfrm>
                  <a:off x="1584" y="1008"/>
                  <a:ext cx="96" cy="384"/>
                </a:xfrm>
                <a:custGeom>
                  <a:avLst/>
                  <a:gdLst>
                    <a:gd name="T0" fmla="*/ 96 w 96"/>
                    <a:gd name="T1" fmla="*/ 384 h 384"/>
                    <a:gd name="T2" fmla="*/ 96 w 96"/>
                    <a:gd name="T3" fmla="*/ 288 h 384"/>
                    <a:gd name="T4" fmla="*/ 0 w 96"/>
                    <a:gd name="T5" fmla="*/ 288 h 384"/>
                    <a:gd name="T6" fmla="*/ 0 w 96"/>
                    <a:gd name="T7" fmla="*/ 96 h 384"/>
                    <a:gd name="T8" fmla="*/ 96 w 96"/>
                    <a:gd name="T9" fmla="*/ 96 h 384"/>
                    <a:gd name="T10" fmla="*/ 96 w 96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384">
                      <a:moveTo>
                        <a:pt x="96" y="384"/>
                      </a:moveTo>
                      <a:lnTo>
                        <a:pt x="96" y="288"/>
                      </a:lnTo>
                      <a:lnTo>
                        <a:pt x="0" y="288"/>
                      </a:lnTo>
                      <a:lnTo>
                        <a:pt x="0" y="96"/>
                      </a:lnTo>
                      <a:lnTo>
                        <a:pt x="96" y="96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4950" name="Oval 122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951" name="Line 123"/>
              <p:cNvSpPr>
                <a:spLocks noChangeShapeType="1"/>
              </p:cNvSpPr>
              <p:nvPr/>
            </p:nvSpPr>
            <p:spPr bwMode="auto">
              <a:xfrm>
                <a:off x="768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52" name="Line 124"/>
              <p:cNvSpPr>
                <a:spLocks noChangeShapeType="1"/>
              </p:cNvSpPr>
              <p:nvPr/>
            </p:nvSpPr>
            <p:spPr bwMode="auto">
              <a:xfrm>
                <a:off x="768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53" name="AutoShape 125"/>
              <p:cNvSpPr>
                <a:spLocks noChangeArrowheads="1"/>
              </p:cNvSpPr>
              <p:nvPr/>
            </p:nvSpPr>
            <p:spPr bwMode="auto">
              <a:xfrm rot="10800000">
                <a:off x="720" y="3264"/>
                <a:ext cx="96" cy="4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954" name="Line 126"/>
              <p:cNvSpPr>
                <a:spLocks noChangeShapeType="1"/>
              </p:cNvSpPr>
              <p:nvPr/>
            </p:nvSpPr>
            <p:spPr bwMode="auto">
              <a:xfrm>
                <a:off x="624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55" name="Line 127"/>
              <p:cNvSpPr>
                <a:spLocks noChangeShapeType="1"/>
              </p:cNvSpPr>
              <p:nvPr/>
            </p:nvSpPr>
            <p:spPr bwMode="auto">
              <a:xfrm rot="10800000">
                <a:off x="768" y="28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4956" name="Group 128"/>
              <p:cNvGrpSpPr>
                <a:grpSpLocks/>
              </p:cNvGrpSpPr>
              <p:nvPr/>
            </p:nvGrpSpPr>
            <p:grpSpPr bwMode="auto">
              <a:xfrm flipH="1">
                <a:off x="912" y="2496"/>
                <a:ext cx="240" cy="384"/>
                <a:chOff x="1440" y="1008"/>
                <a:chExt cx="240" cy="384"/>
              </a:xfrm>
            </p:grpSpPr>
            <p:sp>
              <p:nvSpPr>
                <p:cNvPr id="24969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110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970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1440" y="12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971" name="Freeform 131"/>
                <p:cNvSpPr>
                  <a:spLocks/>
                </p:cNvSpPr>
                <p:nvPr/>
              </p:nvSpPr>
              <p:spPr bwMode="auto">
                <a:xfrm>
                  <a:off x="1584" y="1008"/>
                  <a:ext cx="96" cy="384"/>
                </a:xfrm>
                <a:custGeom>
                  <a:avLst/>
                  <a:gdLst>
                    <a:gd name="T0" fmla="*/ 96 w 96"/>
                    <a:gd name="T1" fmla="*/ 384 h 384"/>
                    <a:gd name="T2" fmla="*/ 96 w 96"/>
                    <a:gd name="T3" fmla="*/ 288 h 384"/>
                    <a:gd name="T4" fmla="*/ 0 w 96"/>
                    <a:gd name="T5" fmla="*/ 288 h 384"/>
                    <a:gd name="T6" fmla="*/ 0 w 96"/>
                    <a:gd name="T7" fmla="*/ 96 h 384"/>
                    <a:gd name="T8" fmla="*/ 96 w 96"/>
                    <a:gd name="T9" fmla="*/ 96 h 384"/>
                    <a:gd name="T10" fmla="*/ 96 w 96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384">
                      <a:moveTo>
                        <a:pt x="96" y="384"/>
                      </a:moveTo>
                      <a:lnTo>
                        <a:pt x="96" y="288"/>
                      </a:lnTo>
                      <a:lnTo>
                        <a:pt x="0" y="288"/>
                      </a:lnTo>
                      <a:lnTo>
                        <a:pt x="0" y="96"/>
                      </a:lnTo>
                      <a:lnTo>
                        <a:pt x="96" y="96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4957" name="Line 132"/>
              <p:cNvSpPr>
                <a:spLocks noChangeShapeType="1"/>
              </p:cNvSpPr>
              <p:nvPr/>
            </p:nvSpPr>
            <p:spPr bwMode="auto">
              <a:xfrm>
                <a:off x="624" y="23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58" name="Line 133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59" name="Line 134"/>
              <p:cNvSpPr>
                <a:spLocks noChangeShapeType="1"/>
              </p:cNvSpPr>
              <p:nvPr/>
            </p:nvSpPr>
            <p:spPr bwMode="auto">
              <a:xfrm>
                <a:off x="57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0" name="Line 135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1" name="Freeform 136"/>
              <p:cNvSpPr>
                <a:spLocks/>
              </p:cNvSpPr>
              <p:nvPr/>
            </p:nvSpPr>
            <p:spPr bwMode="auto">
              <a:xfrm>
                <a:off x="528" y="2016"/>
                <a:ext cx="192" cy="289"/>
              </a:xfrm>
              <a:custGeom>
                <a:avLst/>
                <a:gdLst>
                  <a:gd name="T0" fmla="*/ 0 w 193"/>
                  <a:gd name="T1" fmla="*/ 15 h 433"/>
                  <a:gd name="T2" fmla="*/ 48 w 193"/>
                  <a:gd name="T3" fmla="*/ 2 h 433"/>
                  <a:gd name="T4" fmla="*/ 139 w 193"/>
                  <a:gd name="T5" fmla="*/ 2 h 433"/>
                  <a:gd name="T6" fmla="*/ 187 w 193"/>
                  <a:gd name="T7" fmla="*/ 15 h 433"/>
                  <a:gd name="T8" fmla="*/ 139 w 193"/>
                  <a:gd name="T9" fmla="*/ 27 h 433"/>
                  <a:gd name="T10" fmla="*/ 187 w 193"/>
                  <a:gd name="T11" fmla="*/ 40 h 433"/>
                  <a:gd name="T12" fmla="*/ 144 w 193"/>
                  <a:gd name="T13" fmla="*/ 54 h 433"/>
                  <a:gd name="T14" fmla="*/ 48 w 193"/>
                  <a:gd name="T15" fmla="*/ 55 h 433"/>
                  <a:gd name="T16" fmla="*/ 11 w 193"/>
                  <a:gd name="T17" fmla="*/ 42 h 433"/>
                  <a:gd name="T18" fmla="*/ 48 w 193"/>
                  <a:gd name="T19" fmla="*/ 27 h 433"/>
                  <a:gd name="T20" fmla="*/ 0 w 193"/>
                  <a:gd name="T21" fmla="*/ 15 h 4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433">
                    <a:moveTo>
                      <a:pt x="0" y="112"/>
                    </a:moveTo>
                    <a:cubicBezTo>
                      <a:pt x="0" y="80"/>
                      <a:pt x="24" y="32"/>
                      <a:pt x="48" y="16"/>
                    </a:cubicBezTo>
                    <a:cubicBezTo>
                      <a:pt x="72" y="0"/>
                      <a:pt x="120" y="0"/>
                      <a:pt x="144" y="16"/>
                    </a:cubicBezTo>
                    <a:cubicBezTo>
                      <a:pt x="168" y="32"/>
                      <a:pt x="192" y="80"/>
                      <a:pt x="192" y="112"/>
                    </a:cubicBezTo>
                    <a:cubicBezTo>
                      <a:pt x="192" y="144"/>
                      <a:pt x="144" y="176"/>
                      <a:pt x="144" y="208"/>
                    </a:cubicBezTo>
                    <a:cubicBezTo>
                      <a:pt x="144" y="240"/>
                      <a:pt x="191" y="271"/>
                      <a:pt x="192" y="304"/>
                    </a:cubicBezTo>
                    <a:cubicBezTo>
                      <a:pt x="193" y="337"/>
                      <a:pt x="173" y="390"/>
                      <a:pt x="149" y="409"/>
                    </a:cubicBezTo>
                    <a:cubicBezTo>
                      <a:pt x="125" y="428"/>
                      <a:pt x="71" y="433"/>
                      <a:pt x="48" y="418"/>
                    </a:cubicBezTo>
                    <a:cubicBezTo>
                      <a:pt x="25" y="403"/>
                      <a:pt x="11" y="353"/>
                      <a:pt x="11" y="318"/>
                    </a:cubicBezTo>
                    <a:cubicBezTo>
                      <a:pt x="11" y="283"/>
                      <a:pt x="50" y="242"/>
                      <a:pt x="48" y="208"/>
                    </a:cubicBezTo>
                    <a:cubicBezTo>
                      <a:pt x="46" y="174"/>
                      <a:pt x="0" y="144"/>
                      <a:pt x="0" y="112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2" name="Freeform 137"/>
              <p:cNvSpPr>
                <a:spLocks/>
              </p:cNvSpPr>
              <p:nvPr/>
            </p:nvSpPr>
            <p:spPr bwMode="auto">
              <a:xfrm>
                <a:off x="816" y="2016"/>
                <a:ext cx="192" cy="289"/>
              </a:xfrm>
              <a:custGeom>
                <a:avLst/>
                <a:gdLst>
                  <a:gd name="T0" fmla="*/ 0 w 193"/>
                  <a:gd name="T1" fmla="*/ 15 h 433"/>
                  <a:gd name="T2" fmla="*/ 48 w 193"/>
                  <a:gd name="T3" fmla="*/ 2 h 433"/>
                  <a:gd name="T4" fmla="*/ 139 w 193"/>
                  <a:gd name="T5" fmla="*/ 2 h 433"/>
                  <a:gd name="T6" fmla="*/ 187 w 193"/>
                  <a:gd name="T7" fmla="*/ 15 h 433"/>
                  <a:gd name="T8" fmla="*/ 139 w 193"/>
                  <a:gd name="T9" fmla="*/ 27 h 433"/>
                  <a:gd name="T10" fmla="*/ 187 w 193"/>
                  <a:gd name="T11" fmla="*/ 40 h 433"/>
                  <a:gd name="T12" fmla="*/ 144 w 193"/>
                  <a:gd name="T13" fmla="*/ 54 h 433"/>
                  <a:gd name="T14" fmla="*/ 48 w 193"/>
                  <a:gd name="T15" fmla="*/ 55 h 433"/>
                  <a:gd name="T16" fmla="*/ 11 w 193"/>
                  <a:gd name="T17" fmla="*/ 42 h 433"/>
                  <a:gd name="T18" fmla="*/ 48 w 193"/>
                  <a:gd name="T19" fmla="*/ 27 h 433"/>
                  <a:gd name="T20" fmla="*/ 0 w 193"/>
                  <a:gd name="T21" fmla="*/ 15 h 4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433">
                    <a:moveTo>
                      <a:pt x="0" y="112"/>
                    </a:moveTo>
                    <a:cubicBezTo>
                      <a:pt x="0" y="80"/>
                      <a:pt x="24" y="32"/>
                      <a:pt x="48" y="16"/>
                    </a:cubicBezTo>
                    <a:cubicBezTo>
                      <a:pt x="72" y="0"/>
                      <a:pt x="120" y="0"/>
                      <a:pt x="144" y="16"/>
                    </a:cubicBezTo>
                    <a:cubicBezTo>
                      <a:pt x="168" y="32"/>
                      <a:pt x="192" y="80"/>
                      <a:pt x="192" y="112"/>
                    </a:cubicBezTo>
                    <a:cubicBezTo>
                      <a:pt x="192" y="144"/>
                      <a:pt x="144" y="176"/>
                      <a:pt x="144" y="208"/>
                    </a:cubicBezTo>
                    <a:cubicBezTo>
                      <a:pt x="144" y="240"/>
                      <a:pt x="191" y="271"/>
                      <a:pt x="192" y="304"/>
                    </a:cubicBezTo>
                    <a:cubicBezTo>
                      <a:pt x="193" y="337"/>
                      <a:pt x="173" y="390"/>
                      <a:pt x="149" y="409"/>
                    </a:cubicBezTo>
                    <a:cubicBezTo>
                      <a:pt x="125" y="428"/>
                      <a:pt x="71" y="433"/>
                      <a:pt x="48" y="418"/>
                    </a:cubicBezTo>
                    <a:cubicBezTo>
                      <a:pt x="25" y="403"/>
                      <a:pt x="11" y="353"/>
                      <a:pt x="11" y="318"/>
                    </a:cubicBezTo>
                    <a:cubicBezTo>
                      <a:pt x="11" y="283"/>
                      <a:pt x="50" y="242"/>
                      <a:pt x="48" y="208"/>
                    </a:cubicBezTo>
                    <a:cubicBezTo>
                      <a:pt x="46" y="174"/>
                      <a:pt x="0" y="144"/>
                      <a:pt x="0" y="112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3" name="Line 138"/>
              <p:cNvSpPr>
                <a:spLocks noChangeShapeType="1"/>
              </p:cNvSpPr>
              <p:nvPr/>
            </p:nvSpPr>
            <p:spPr bwMode="auto">
              <a:xfrm>
                <a:off x="624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4" name="Line 139"/>
              <p:cNvSpPr>
                <a:spLocks noChangeShapeType="1"/>
              </p:cNvSpPr>
              <p:nvPr/>
            </p:nvSpPr>
            <p:spPr bwMode="auto">
              <a:xfrm>
                <a:off x="912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5" name="Arc 140"/>
              <p:cNvSpPr>
                <a:spLocks/>
              </p:cNvSpPr>
              <p:nvPr/>
            </p:nvSpPr>
            <p:spPr bwMode="auto">
              <a:xfrm rot="10800000">
                <a:off x="624" y="2496"/>
                <a:ext cx="67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6" name="Arc 141"/>
              <p:cNvSpPr>
                <a:spLocks/>
              </p:cNvSpPr>
              <p:nvPr/>
            </p:nvSpPr>
            <p:spPr bwMode="auto">
              <a:xfrm>
                <a:off x="912" y="2400"/>
                <a:ext cx="115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7" name="Line 142"/>
              <p:cNvSpPr>
                <a:spLocks noChangeShapeType="1"/>
              </p:cNvSpPr>
              <p:nvPr/>
            </p:nvSpPr>
            <p:spPr bwMode="auto">
              <a:xfrm>
                <a:off x="384" y="264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68" name="Line 143"/>
              <p:cNvSpPr>
                <a:spLocks noChangeShapeType="1"/>
              </p:cNvSpPr>
              <p:nvPr/>
            </p:nvSpPr>
            <p:spPr bwMode="auto">
              <a:xfrm>
                <a:off x="1152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4898" name="Group 144"/>
            <p:cNvGrpSpPr>
              <a:grpSpLocks/>
            </p:cNvGrpSpPr>
            <p:nvPr/>
          </p:nvGrpSpPr>
          <p:grpSpPr bwMode="auto">
            <a:xfrm>
              <a:off x="1296" y="432"/>
              <a:ext cx="1680" cy="1392"/>
              <a:chOff x="384" y="1920"/>
              <a:chExt cx="1680" cy="1392"/>
            </a:xfrm>
          </p:grpSpPr>
          <p:grpSp>
            <p:nvGrpSpPr>
              <p:cNvPr id="24923" name="Group 145"/>
              <p:cNvGrpSpPr>
                <a:grpSpLocks/>
              </p:cNvGrpSpPr>
              <p:nvPr/>
            </p:nvGrpSpPr>
            <p:grpSpPr bwMode="auto">
              <a:xfrm>
                <a:off x="384" y="2496"/>
                <a:ext cx="240" cy="384"/>
                <a:chOff x="1440" y="1008"/>
                <a:chExt cx="240" cy="384"/>
              </a:xfrm>
            </p:grpSpPr>
            <p:sp>
              <p:nvSpPr>
                <p:cNvPr id="24946" name="Line 146"/>
                <p:cNvSpPr>
                  <a:spLocks noChangeShapeType="1"/>
                </p:cNvSpPr>
                <p:nvPr/>
              </p:nvSpPr>
              <p:spPr bwMode="auto">
                <a:xfrm>
                  <a:off x="1536" y="110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947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1440" y="12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948" name="Freeform 148"/>
                <p:cNvSpPr>
                  <a:spLocks/>
                </p:cNvSpPr>
                <p:nvPr/>
              </p:nvSpPr>
              <p:spPr bwMode="auto">
                <a:xfrm>
                  <a:off x="1584" y="1008"/>
                  <a:ext cx="96" cy="384"/>
                </a:xfrm>
                <a:custGeom>
                  <a:avLst/>
                  <a:gdLst>
                    <a:gd name="T0" fmla="*/ 96 w 96"/>
                    <a:gd name="T1" fmla="*/ 384 h 384"/>
                    <a:gd name="T2" fmla="*/ 96 w 96"/>
                    <a:gd name="T3" fmla="*/ 288 h 384"/>
                    <a:gd name="T4" fmla="*/ 0 w 96"/>
                    <a:gd name="T5" fmla="*/ 288 h 384"/>
                    <a:gd name="T6" fmla="*/ 0 w 96"/>
                    <a:gd name="T7" fmla="*/ 96 h 384"/>
                    <a:gd name="T8" fmla="*/ 96 w 96"/>
                    <a:gd name="T9" fmla="*/ 96 h 384"/>
                    <a:gd name="T10" fmla="*/ 96 w 96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384">
                      <a:moveTo>
                        <a:pt x="96" y="384"/>
                      </a:moveTo>
                      <a:lnTo>
                        <a:pt x="96" y="288"/>
                      </a:lnTo>
                      <a:lnTo>
                        <a:pt x="0" y="288"/>
                      </a:lnTo>
                      <a:lnTo>
                        <a:pt x="0" y="96"/>
                      </a:lnTo>
                      <a:lnTo>
                        <a:pt x="96" y="96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4924" name="Oval 149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925" name="Line 150"/>
              <p:cNvSpPr>
                <a:spLocks noChangeShapeType="1"/>
              </p:cNvSpPr>
              <p:nvPr/>
            </p:nvSpPr>
            <p:spPr bwMode="auto">
              <a:xfrm>
                <a:off x="768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26" name="Line 151"/>
              <p:cNvSpPr>
                <a:spLocks noChangeShapeType="1"/>
              </p:cNvSpPr>
              <p:nvPr/>
            </p:nvSpPr>
            <p:spPr bwMode="auto">
              <a:xfrm>
                <a:off x="768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27" name="AutoShape 152"/>
              <p:cNvSpPr>
                <a:spLocks noChangeArrowheads="1"/>
              </p:cNvSpPr>
              <p:nvPr/>
            </p:nvSpPr>
            <p:spPr bwMode="auto">
              <a:xfrm rot="10800000">
                <a:off x="720" y="3264"/>
                <a:ext cx="96" cy="4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928" name="Line 153"/>
              <p:cNvSpPr>
                <a:spLocks noChangeShapeType="1"/>
              </p:cNvSpPr>
              <p:nvPr/>
            </p:nvSpPr>
            <p:spPr bwMode="auto">
              <a:xfrm>
                <a:off x="624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29" name="Line 154"/>
              <p:cNvSpPr>
                <a:spLocks noChangeShapeType="1"/>
              </p:cNvSpPr>
              <p:nvPr/>
            </p:nvSpPr>
            <p:spPr bwMode="auto">
              <a:xfrm rot="10800000">
                <a:off x="768" y="28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4930" name="Group 155"/>
              <p:cNvGrpSpPr>
                <a:grpSpLocks/>
              </p:cNvGrpSpPr>
              <p:nvPr/>
            </p:nvGrpSpPr>
            <p:grpSpPr bwMode="auto">
              <a:xfrm flipH="1">
                <a:off x="912" y="2496"/>
                <a:ext cx="240" cy="384"/>
                <a:chOff x="1440" y="1008"/>
                <a:chExt cx="240" cy="384"/>
              </a:xfrm>
            </p:grpSpPr>
            <p:sp>
              <p:nvSpPr>
                <p:cNvPr id="24943" name="Line 156"/>
                <p:cNvSpPr>
                  <a:spLocks noChangeShapeType="1"/>
                </p:cNvSpPr>
                <p:nvPr/>
              </p:nvSpPr>
              <p:spPr bwMode="auto">
                <a:xfrm>
                  <a:off x="1536" y="110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944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1440" y="12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945" name="Freeform 158"/>
                <p:cNvSpPr>
                  <a:spLocks/>
                </p:cNvSpPr>
                <p:nvPr/>
              </p:nvSpPr>
              <p:spPr bwMode="auto">
                <a:xfrm>
                  <a:off x="1584" y="1008"/>
                  <a:ext cx="96" cy="384"/>
                </a:xfrm>
                <a:custGeom>
                  <a:avLst/>
                  <a:gdLst>
                    <a:gd name="T0" fmla="*/ 96 w 96"/>
                    <a:gd name="T1" fmla="*/ 384 h 384"/>
                    <a:gd name="T2" fmla="*/ 96 w 96"/>
                    <a:gd name="T3" fmla="*/ 288 h 384"/>
                    <a:gd name="T4" fmla="*/ 0 w 96"/>
                    <a:gd name="T5" fmla="*/ 288 h 384"/>
                    <a:gd name="T6" fmla="*/ 0 w 96"/>
                    <a:gd name="T7" fmla="*/ 96 h 384"/>
                    <a:gd name="T8" fmla="*/ 96 w 96"/>
                    <a:gd name="T9" fmla="*/ 96 h 384"/>
                    <a:gd name="T10" fmla="*/ 96 w 96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384">
                      <a:moveTo>
                        <a:pt x="96" y="384"/>
                      </a:moveTo>
                      <a:lnTo>
                        <a:pt x="96" y="288"/>
                      </a:lnTo>
                      <a:lnTo>
                        <a:pt x="0" y="288"/>
                      </a:lnTo>
                      <a:lnTo>
                        <a:pt x="0" y="96"/>
                      </a:lnTo>
                      <a:lnTo>
                        <a:pt x="96" y="96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4931" name="Line 159"/>
              <p:cNvSpPr>
                <a:spLocks noChangeShapeType="1"/>
              </p:cNvSpPr>
              <p:nvPr/>
            </p:nvSpPr>
            <p:spPr bwMode="auto">
              <a:xfrm>
                <a:off x="624" y="23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32" name="Line 16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33" name="Line 161"/>
              <p:cNvSpPr>
                <a:spLocks noChangeShapeType="1"/>
              </p:cNvSpPr>
              <p:nvPr/>
            </p:nvSpPr>
            <p:spPr bwMode="auto">
              <a:xfrm>
                <a:off x="57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34" name="Line 162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35" name="Freeform 163"/>
              <p:cNvSpPr>
                <a:spLocks/>
              </p:cNvSpPr>
              <p:nvPr/>
            </p:nvSpPr>
            <p:spPr bwMode="auto">
              <a:xfrm>
                <a:off x="528" y="2016"/>
                <a:ext cx="192" cy="289"/>
              </a:xfrm>
              <a:custGeom>
                <a:avLst/>
                <a:gdLst>
                  <a:gd name="T0" fmla="*/ 0 w 193"/>
                  <a:gd name="T1" fmla="*/ 15 h 433"/>
                  <a:gd name="T2" fmla="*/ 48 w 193"/>
                  <a:gd name="T3" fmla="*/ 2 h 433"/>
                  <a:gd name="T4" fmla="*/ 139 w 193"/>
                  <a:gd name="T5" fmla="*/ 2 h 433"/>
                  <a:gd name="T6" fmla="*/ 187 w 193"/>
                  <a:gd name="T7" fmla="*/ 15 h 433"/>
                  <a:gd name="T8" fmla="*/ 139 w 193"/>
                  <a:gd name="T9" fmla="*/ 27 h 433"/>
                  <a:gd name="T10" fmla="*/ 187 w 193"/>
                  <a:gd name="T11" fmla="*/ 40 h 433"/>
                  <a:gd name="T12" fmla="*/ 144 w 193"/>
                  <a:gd name="T13" fmla="*/ 54 h 433"/>
                  <a:gd name="T14" fmla="*/ 48 w 193"/>
                  <a:gd name="T15" fmla="*/ 55 h 433"/>
                  <a:gd name="T16" fmla="*/ 11 w 193"/>
                  <a:gd name="T17" fmla="*/ 42 h 433"/>
                  <a:gd name="T18" fmla="*/ 48 w 193"/>
                  <a:gd name="T19" fmla="*/ 27 h 433"/>
                  <a:gd name="T20" fmla="*/ 0 w 193"/>
                  <a:gd name="T21" fmla="*/ 15 h 4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433">
                    <a:moveTo>
                      <a:pt x="0" y="112"/>
                    </a:moveTo>
                    <a:cubicBezTo>
                      <a:pt x="0" y="80"/>
                      <a:pt x="24" y="32"/>
                      <a:pt x="48" y="16"/>
                    </a:cubicBezTo>
                    <a:cubicBezTo>
                      <a:pt x="72" y="0"/>
                      <a:pt x="120" y="0"/>
                      <a:pt x="144" y="16"/>
                    </a:cubicBezTo>
                    <a:cubicBezTo>
                      <a:pt x="168" y="32"/>
                      <a:pt x="192" y="80"/>
                      <a:pt x="192" y="112"/>
                    </a:cubicBezTo>
                    <a:cubicBezTo>
                      <a:pt x="192" y="144"/>
                      <a:pt x="144" y="176"/>
                      <a:pt x="144" y="208"/>
                    </a:cubicBezTo>
                    <a:cubicBezTo>
                      <a:pt x="144" y="240"/>
                      <a:pt x="191" y="271"/>
                      <a:pt x="192" y="304"/>
                    </a:cubicBezTo>
                    <a:cubicBezTo>
                      <a:pt x="193" y="337"/>
                      <a:pt x="173" y="390"/>
                      <a:pt x="149" y="409"/>
                    </a:cubicBezTo>
                    <a:cubicBezTo>
                      <a:pt x="125" y="428"/>
                      <a:pt x="71" y="433"/>
                      <a:pt x="48" y="418"/>
                    </a:cubicBezTo>
                    <a:cubicBezTo>
                      <a:pt x="25" y="403"/>
                      <a:pt x="11" y="353"/>
                      <a:pt x="11" y="318"/>
                    </a:cubicBezTo>
                    <a:cubicBezTo>
                      <a:pt x="11" y="283"/>
                      <a:pt x="50" y="242"/>
                      <a:pt x="48" y="208"/>
                    </a:cubicBezTo>
                    <a:cubicBezTo>
                      <a:pt x="46" y="174"/>
                      <a:pt x="0" y="144"/>
                      <a:pt x="0" y="112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36" name="Freeform 164"/>
              <p:cNvSpPr>
                <a:spLocks/>
              </p:cNvSpPr>
              <p:nvPr/>
            </p:nvSpPr>
            <p:spPr bwMode="auto">
              <a:xfrm>
                <a:off x="816" y="2016"/>
                <a:ext cx="192" cy="289"/>
              </a:xfrm>
              <a:custGeom>
                <a:avLst/>
                <a:gdLst>
                  <a:gd name="T0" fmla="*/ 0 w 193"/>
                  <a:gd name="T1" fmla="*/ 15 h 433"/>
                  <a:gd name="T2" fmla="*/ 48 w 193"/>
                  <a:gd name="T3" fmla="*/ 2 h 433"/>
                  <a:gd name="T4" fmla="*/ 139 w 193"/>
                  <a:gd name="T5" fmla="*/ 2 h 433"/>
                  <a:gd name="T6" fmla="*/ 187 w 193"/>
                  <a:gd name="T7" fmla="*/ 15 h 433"/>
                  <a:gd name="T8" fmla="*/ 139 w 193"/>
                  <a:gd name="T9" fmla="*/ 27 h 433"/>
                  <a:gd name="T10" fmla="*/ 187 w 193"/>
                  <a:gd name="T11" fmla="*/ 40 h 433"/>
                  <a:gd name="T12" fmla="*/ 144 w 193"/>
                  <a:gd name="T13" fmla="*/ 54 h 433"/>
                  <a:gd name="T14" fmla="*/ 48 w 193"/>
                  <a:gd name="T15" fmla="*/ 55 h 433"/>
                  <a:gd name="T16" fmla="*/ 11 w 193"/>
                  <a:gd name="T17" fmla="*/ 42 h 433"/>
                  <a:gd name="T18" fmla="*/ 48 w 193"/>
                  <a:gd name="T19" fmla="*/ 27 h 433"/>
                  <a:gd name="T20" fmla="*/ 0 w 193"/>
                  <a:gd name="T21" fmla="*/ 15 h 4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433">
                    <a:moveTo>
                      <a:pt x="0" y="112"/>
                    </a:moveTo>
                    <a:cubicBezTo>
                      <a:pt x="0" y="80"/>
                      <a:pt x="24" y="32"/>
                      <a:pt x="48" y="16"/>
                    </a:cubicBezTo>
                    <a:cubicBezTo>
                      <a:pt x="72" y="0"/>
                      <a:pt x="120" y="0"/>
                      <a:pt x="144" y="16"/>
                    </a:cubicBezTo>
                    <a:cubicBezTo>
                      <a:pt x="168" y="32"/>
                      <a:pt x="192" y="80"/>
                      <a:pt x="192" y="112"/>
                    </a:cubicBezTo>
                    <a:cubicBezTo>
                      <a:pt x="192" y="144"/>
                      <a:pt x="144" y="176"/>
                      <a:pt x="144" y="208"/>
                    </a:cubicBezTo>
                    <a:cubicBezTo>
                      <a:pt x="144" y="240"/>
                      <a:pt x="191" y="271"/>
                      <a:pt x="192" y="304"/>
                    </a:cubicBezTo>
                    <a:cubicBezTo>
                      <a:pt x="193" y="337"/>
                      <a:pt x="173" y="390"/>
                      <a:pt x="149" y="409"/>
                    </a:cubicBezTo>
                    <a:cubicBezTo>
                      <a:pt x="125" y="428"/>
                      <a:pt x="71" y="433"/>
                      <a:pt x="48" y="418"/>
                    </a:cubicBezTo>
                    <a:cubicBezTo>
                      <a:pt x="25" y="403"/>
                      <a:pt x="11" y="353"/>
                      <a:pt x="11" y="318"/>
                    </a:cubicBezTo>
                    <a:cubicBezTo>
                      <a:pt x="11" y="283"/>
                      <a:pt x="50" y="242"/>
                      <a:pt x="48" y="208"/>
                    </a:cubicBezTo>
                    <a:cubicBezTo>
                      <a:pt x="46" y="174"/>
                      <a:pt x="0" y="144"/>
                      <a:pt x="0" y="112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37" name="Line 165"/>
              <p:cNvSpPr>
                <a:spLocks noChangeShapeType="1"/>
              </p:cNvSpPr>
              <p:nvPr/>
            </p:nvSpPr>
            <p:spPr bwMode="auto">
              <a:xfrm>
                <a:off x="624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38" name="Line 166"/>
              <p:cNvSpPr>
                <a:spLocks noChangeShapeType="1"/>
              </p:cNvSpPr>
              <p:nvPr/>
            </p:nvSpPr>
            <p:spPr bwMode="auto">
              <a:xfrm>
                <a:off x="912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39" name="Arc 167"/>
              <p:cNvSpPr>
                <a:spLocks/>
              </p:cNvSpPr>
              <p:nvPr/>
            </p:nvSpPr>
            <p:spPr bwMode="auto">
              <a:xfrm rot="10800000">
                <a:off x="624" y="2496"/>
                <a:ext cx="67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40" name="Arc 168"/>
              <p:cNvSpPr>
                <a:spLocks/>
              </p:cNvSpPr>
              <p:nvPr/>
            </p:nvSpPr>
            <p:spPr bwMode="auto">
              <a:xfrm>
                <a:off x="912" y="2400"/>
                <a:ext cx="115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41" name="Line 169"/>
              <p:cNvSpPr>
                <a:spLocks noChangeShapeType="1"/>
              </p:cNvSpPr>
              <p:nvPr/>
            </p:nvSpPr>
            <p:spPr bwMode="auto">
              <a:xfrm>
                <a:off x="384" y="264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42" name="Line 170"/>
              <p:cNvSpPr>
                <a:spLocks noChangeShapeType="1"/>
              </p:cNvSpPr>
              <p:nvPr/>
            </p:nvSpPr>
            <p:spPr bwMode="auto">
              <a:xfrm>
                <a:off x="1152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4899" name="Group 171"/>
            <p:cNvGrpSpPr>
              <a:grpSpLocks/>
            </p:cNvGrpSpPr>
            <p:nvPr/>
          </p:nvGrpSpPr>
          <p:grpSpPr bwMode="auto">
            <a:xfrm>
              <a:off x="2208" y="1008"/>
              <a:ext cx="240" cy="384"/>
              <a:chOff x="1440" y="1008"/>
              <a:chExt cx="240" cy="384"/>
            </a:xfrm>
          </p:grpSpPr>
          <p:sp>
            <p:nvSpPr>
              <p:cNvPr id="24920" name="Line 172"/>
              <p:cNvSpPr>
                <a:spLocks noChangeShapeType="1"/>
              </p:cNvSpPr>
              <p:nvPr/>
            </p:nvSpPr>
            <p:spPr bwMode="auto">
              <a:xfrm>
                <a:off x="1536" y="11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21" name="Line 173"/>
              <p:cNvSpPr>
                <a:spLocks noChangeShapeType="1"/>
              </p:cNvSpPr>
              <p:nvPr/>
            </p:nvSpPr>
            <p:spPr bwMode="auto">
              <a:xfrm flipH="1">
                <a:off x="1440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22" name="Freeform 174"/>
              <p:cNvSpPr>
                <a:spLocks/>
              </p:cNvSpPr>
              <p:nvPr/>
            </p:nvSpPr>
            <p:spPr bwMode="auto">
              <a:xfrm>
                <a:off x="1584" y="1008"/>
                <a:ext cx="96" cy="384"/>
              </a:xfrm>
              <a:custGeom>
                <a:avLst/>
                <a:gdLst>
                  <a:gd name="T0" fmla="*/ 96 w 96"/>
                  <a:gd name="T1" fmla="*/ 384 h 384"/>
                  <a:gd name="T2" fmla="*/ 96 w 96"/>
                  <a:gd name="T3" fmla="*/ 288 h 384"/>
                  <a:gd name="T4" fmla="*/ 0 w 96"/>
                  <a:gd name="T5" fmla="*/ 288 h 384"/>
                  <a:gd name="T6" fmla="*/ 0 w 96"/>
                  <a:gd name="T7" fmla="*/ 96 h 384"/>
                  <a:gd name="T8" fmla="*/ 96 w 96"/>
                  <a:gd name="T9" fmla="*/ 96 h 384"/>
                  <a:gd name="T10" fmla="*/ 96 w 96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384">
                    <a:moveTo>
                      <a:pt x="96" y="384"/>
                    </a:moveTo>
                    <a:lnTo>
                      <a:pt x="96" y="288"/>
                    </a:lnTo>
                    <a:lnTo>
                      <a:pt x="0" y="288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96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4900" name="Oval 175"/>
            <p:cNvSpPr>
              <a:spLocks noChangeArrowheads="1"/>
            </p:cNvSpPr>
            <p:nvPr/>
          </p:nvSpPr>
          <p:spPr bwMode="auto">
            <a:xfrm>
              <a:off x="2496" y="1488"/>
              <a:ext cx="192" cy="19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4901" name="Line 176"/>
            <p:cNvSpPr>
              <a:spLocks noChangeShapeType="1"/>
            </p:cNvSpPr>
            <p:nvPr/>
          </p:nvSpPr>
          <p:spPr bwMode="auto">
            <a:xfrm>
              <a:off x="2592" y="15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02" name="Line 177"/>
            <p:cNvSpPr>
              <a:spLocks noChangeShapeType="1"/>
            </p:cNvSpPr>
            <p:nvPr/>
          </p:nvSpPr>
          <p:spPr bwMode="auto">
            <a:xfrm>
              <a:off x="2592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03" name="AutoShape 178"/>
            <p:cNvSpPr>
              <a:spLocks noChangeArrowheads="1"/>
            </p:cNvSpPr>
            <p:nvPr/>
          </p:nvSpPr>
          <p:spPr bwMode="auto">
            <a:xfrm rot="10800000">
              <a:off x="2544" y="1776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4904" name="Line 179"/>
            <p:cNvSpPr>
              <a:spLocks noChangeShapeType="1"/>
            </p:cNvSpPr>
            <p:nvPr/>
          </p:nvSpPr>
          <p:spPr bwMode="auto">
            <a:xfrm>
              <a:off x="2448" y="13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05" name="Line 180"/>
            <p:cNvSpPr>
              <a:spLocks noChangeShapeType="1"/>
            </p:cNvSpPr>
            <p:nvPr/>
          </p:nvSpPr>
          <p:spPr bwMode="auto">
            <a:xfrm rot="10800000">
              <a:off x="2592" y="13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4906" name="Group 181"/>
            <p:cNvGrpSpPr>
              <a:grpSpLocks/>
            </p:cNvGrpSpPr>
            <p:nvPr/>
          </p:nvGrpSpPr>
          <p:grpSpPr bwMode="auto">
            <a:xfrm flipH="1">
              <a:off x="2736" y="1008"/>
              <a:ext cx="240" cy="384"/>
              <a:chOff x="1440" y="1008"/>
              <a:chExt cx="240" cy="384"/>
            </a:xfrm>
          </p:grpSpPr>
          <p:sp>
            <p:nvSpPr>
              <p:cNvPr id="24917" name="Line 182"/>
              <p:cNvSpPr>
                <a:spLocks noChangeShapeType="1"/>
              </p:cNvSpPr>
              <p:nvPr/>
            </p:nvSpPr>
            <p:spPr bwMode="auto">
              <a:xfrm>
                <a:off x="1536" y="11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18" name="Line 183"/>
              <p:cNvSpPr>
                <a:spLocks noChangeShapeType="1"/>
              </p:cNvSpPr>
              <p:nvPr/>
            </p:nvSpPr>
            <p:spPr bwMode="auto">
              <a:xfrm flipH="1">
                <a:off x="1440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19" name="Freeform 184"/>
              <p:cNvSpPr>
                <a:spLocks/>
              </p:cNvSpPr>
              <p:nvPr/>
            </p:nvSpPr>
            <p:spPr bwMode="auto">
              <a:xfrm>
                <a:off x="1584" y="1008"/>
                <a:ext cx="96" cy="384"/>
              </a:xfrm>
              <a:custGeom>
                <a:avLst/>
                <a:gdLst>
                  <a:gd name="T0" fmla="*/ 96 w 96"/>
                  <a:gd name="T1" fmla="*/ 384 h 384"/>
                  <a:gd name="T2" fmla="*/ 96 w 96"/>
                  <a:gd name="T3" fmla="*/ 288 h 384"/>
                  <a:gd name="T4" fmla="*/ 0 w 96"/>
                  <a:gd name="T5" fmla="*/ 288 h 384"/>
                  <a:gd name="T6" fmla="*/ 0 w 96"/>
                  <a:gd name="T7" fmla="*/ 96 h 384"/>
                  <a:gd name="T8" fmla="*/ 96 w 96"/>
                  <a:gd name="T9" fmla="*/ 96 h 384"/>
                  <a:gd name="T10" fmla="*/ 96 w 96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384">
                    <a:moveTo>
                      <a:pt x="96" y="384"/>
                    </a:moveTo>
                    <a:lnTo>
                      <a:pt x="96" y="288"/>
                    </a:lnTo>
                    <a:lnTo>
                      <a:pt x="0" y="288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96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4907" name="Line 185"/>
            <p:cNvSpPr>
              <a:spLocks noChangeShapeType="1"/>
            </p:cNvSpPr>
            <p:nvPr/>
          </p:nvSpPr>
          <p:spPr bwMode="auto">
            <a:xfrm>
              <a:off x="2448" y="7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08" name="Line 186"/>
            <p:cNvSpPr>
              <a:spLocks noChangeShapeType="1"/>
            </p:cNvSpPr>
            <p:nvPr/>
          </p:nvSpPr>
          <p:spPr bwMode="auto">
            <a:xfrm>
              <a:off x="2736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09" name="Line 187"/>
            <p:cNvSpPr>
              <a:spLocks noChangeShapeType="1"/>
            </p:cNvSpPr>
            <p:nvPr/>
          </p:nvSpPr>
          <p:spPr bwMode="auto">
            <a:xfrm>
              <a:off x="2400" y="4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10" name="Line 188"/>
            <p:cNvSpPr>
              <a:spLocks noChangeShapeType="1"/>
            </p:cNvSpPr>
            <p:nvPr/>
          </p:nvSpPr>
          <p:spPr bwMode="auto">
            <a:xfrm>
              <a:off x="2688" y="4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11" name="Freeform 189"/>
            <p:cNvSpPr>
              <a:spLocks/>
            </p:cNvSpPr>
            <p:nvPr/>
          </p:nvSpPr>
          <p:spPr bwMode="auto">
            <a:xfrm>
              <a:off x="2352" y="528"/>
              <a:ext cx="192" cy="289"/>
            </a:xfrm>
            <a:custGeom>
              <a:avLst/>
              <a:gdLst>
                <a:gd name="T0" fmla="*/ 0 w 193"/>
                <a:gd name="T1" fmla="*/ 15 h 433"/>
                <a:gd name="T2" fmla="*/ 48 w 193"/>
                <a:gd name="T3" fmla="*/ 2 h 433"/>
                <a:gd name="T4" fmla="*/ 139 w 193"/>
                <a:gd name="T5" fmla="*/ 2 h 433"/>
                <a:gd name="T6" fmla="*/ 187 w 193"/>
                <a:gd name="T7" fmla="*/ 15 h 433"/>
                <a:gd name="T8" fmla="*/ 139 w 193"/>
                <a:gd name="T9" fmla="*/ 27 h 433"/>
                <a:gd name="T10" fmla="*/ 187 w 193"/>
                <a:gd name="T11" fmla="*/ 40 h 433"/>
                <a:gd name="T12" fmla="*/ 144 w 193"/>
                <a:gd name="T13" fmla="*/ 54 h 433"/>
                <a:gd name="T14" fmla="*/ 48 w 193"/>
                <a:gd name="T15" fmla="*/ 55 h 433"/>
                <a:gd name="T16" fmla="*/ 11 w 193"/>
                <a:gd name="T17" fmla="*/ 42 h 433"/>
                <a:gd name="T18" fmla="*/ 48 w 193"/>
                <a:gd name="T19" fmla="*/ 27 h 433"/>
                <a:gd name="T20" fmla="*/ 0 w 193"/>
                <a:gd name="T21" fmla="*/ 1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" h="433">
                  <a:moveTo>
                    <a:pt x="0" y="112"/>
                  </a:moveTo>
                  <a:cubicBezTo>
                    <a:pt x="0" y="80"/>
                    <a:pt x="24" y="32"/>
                    <a:pt x="48" y="16"/>
                  </a:cubicBezTo>
                  <a:cubicBezTo>
                    <a:pt x="72" y="0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44" y="176"/>
                    <a:pt x="144" y="208"/>
                  </a:cubicBezTo>
                  <a:cubicBezTo>
                    <a:pt x="144" y="240"/>
                    <a:pt x="191" y="271"/>
                    <a:pt x="192" y="304"/>
                  </a:cubicBezTo>
                  <a:cubicBezTo>
                    <a:pt x="193" y="337"/>
                    <a:pt x="173" y="390"/>
                    <a:pt x="149" y="409"/>
                  </a:cubicBezTo>
                  <a:cubicBezTo>
                    <a:pt x="125" y="428"/>
                    <a:pt x="71" y="433"/>
                    <a:pt x="48" y="418"/>
                  </a:cubicBezTo>
                  <a:cubicBezTo>
                    <a:pt x="25" y="403"/>
                    <a:pt x="11" y="353"/>
                    <a:pt x="11" y="318"/>
                  </a:cubicBezTo>
                  <a:cubicBezTo>
                    <a:pt x="11" y="283"/>
                    <a:pt x="50" y="242"/>
                    <a:pt x="48" y="208"/>
                  </a:cubicBezTo>
                  <a:cubicBezTo>
                    <a:pt x="46" y="174"/>
                    <a:pt x="0" y="144"/>
                    <a:pt x="0" y="11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12" name="Freeform 190"/>
            <p:cNvSpPr>
              <a:spLocks/>
            </p:cNvSpPr>
            <p:nvPr/>
          </p:nvSpPr>
          <p:spPr bwMode="auto">
            <a:xfrm>
              <a:off x="2640" y="528"/>
              <a:ext cx="192" cy="289"/>
            </a:xfrm>
            <a:custGeom>
              <a:avLst/>
              <a:gdLst>
                <a:gd name="T0" fmla="*/ 0 w 193"/>
                <a:gd name="T1" fmla="*/ 15 h 433"/>
                <a:gd name="T2" fmla="*/ 48 w 193"/>
                <a:gd name="T3" fmla="*/ 2 h 433"/>
                <a:gd name="T4" fmla="*/ 139 w 193"/>
                <a:gd name="T5" fmla="*/ 2 h 433"/>
                <a:gd name="T6" fmla="*/ 187 w 193"/>
                <a:gd name="T7" fmla="*/ 15 h 433"/>
                <a:gd name="T8" fmla="*/ 139 w 193"/>
                <a:gd name="T9" fmla="*/ 27 h 433"/>
                <a:gd name="T10" fmla="*/ 187 w 193"/>
                <a:gd name="T11" fmla="*/ 40 h 433"/>
                <a:gd name="T12" fmla="*/ 144 w 193"/>
                <a:gd name="T13" fmla="*/ 54 h 433"/>
                <a:gd name="T14" fmla="*/ 48 w 193"/>
                <a:gd name="T15" fmla="*/ 55 h 433"/>
                <a:gd name="T16" fmla="*/ 11 w 193"/>
                <a:gd name="T17" fmla="*/ 42 h 433"/>
                <a:gd name="T18" fmla="*/ 48 w 193"/>
                <a:gd name="T19" fmla="*/ 27 h 433"/>
                <a:gd name="T20" fmla="*/ 0 w 193"/>
                <a:gd name="T21" fmla="*/ 1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" h="433">
                  <a:moveTo>
                    <a:pt x="0" y="112"/>
                  </a:moveTo>
                  <a:cubicBezTo>
                    <a:pt x="0" y="80"/>
                    <a:pt x="24" y="32"/>
                    <a:pt x="48" y="16"/>
                  </a:cubicBezTo>
                  <a:cubicBezTo>
                    <a:pt x="72" y="0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44" y="176"/>
                    <a:pt x="144" y="208"/>
                  </a:cubicBezTo>
                  <a:cubicBezTo>
                    <a:pt x="144" y="240"/>
                    <a:pt x="191" y="271"/>
                    <a:pt x="192" y="304"/>
                  </a:cubicBezTo>
                  <a:cubicBezTo>
                    <a:pt x="193" y="337"/>
                    <a:pt x="173" y="390"/>
                    <a:pt x="149" y="409"/>
                  </a:cubicBezTo>
                  <a:cubicBezTo>
                    <a:pt x="125" y="428"/>
                    <a:pt x="71" y="433"/>
                    <a:pt x="48" y="418"/>
                  </a:cubicBezTo>
                  <a:cubicBezTo>
                    <a:pt x="25" y="403"/>
                    <a:pt x="11" y="353"/>
                    <a:pt x="11" y="318"/>
                  </a:cubicBezTo>
                  <a:cubicBezTo>
                    <a:pt x="11" y="283"/>
                    <a:pt x="50" y="242"/>
                    <a:pt x="48" y="208"/>
                  </a:cubicBezTo>
                  <a:cubicBezTo>
                    <a:pt x="46" y="174"/>
                    <a:pt x="0" y="144"/>
                    <a:pt x="0" y="11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13" name="Line 191"/>
            <p:cNvSpPr>
              <a:spLocks noChangeShapeType="1"/>
            </p:cNvSpPr>
            <p:nvPr/>
          </p:nvSpPr>
          <p:spPr bwMode="auto">
            <a:xfrm>
              <a:off x="2736" y="4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14" name="Line 192"/>
            <p:cNvSpPr>
              <a:spLocks noChangeShapeType="1"/>
            </p:cNvSpPr>
            <p:nvPr/>
          </p:nvSpPr>
          <p:spPr bwMode="auto">
            <a:xfrm flipV="1">
              <a:off x="2976" y="11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15" name="Line 193"/>
            <p:cNvSpPr>
              <a:spLocks noChangeShapeType="1"/>
            </p:cNvSpPr>
            <p:nvPr/>
          </p:nvSpPr>
          <p:spPr bwMode="auto">
            <a:xfrm flipV="1">
              <a:off x="2208" y="115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16" name="Line 194"/>
            <p:cNvSpPr>
              <a:spLocks noChangeShapeType="1"/>
            </p:cNvSpPr>
            <p:nvPr/>
          </p:nvSpPr>
          <p:spPr bwMode="auto">
            <a:xfrm>
              <a:off x="2448" y="4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661" name="Arc 195"/>
          <p:cNvSpPr>
            <a:spLocks/>
          </p:cNvSpPr>
          <p:nvPr/>
        </p:nvSpPr>
        <p:spPr bwMode="auto">
          <a:xfrm flipH="1">
            <a:off x="4292600" y="4097338"/>
            <a:ext cx="798513" cy="14366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62" name="Arc 196"/>
          <p:cNvSpPr>
            <a:spLocks/>
          </p:cNvSpPr>
          <p:nvPr/>
        </p:nvSpPr>
        <p:spPr bwMode="auto">
          <a:xfrm rot="10800000" flipV="1">
            <a:off x="5145088" y="4203700"/>
            <a:ext cx="265112" cy="1330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663" name="Group 197"/>
          <p:cNvGrpSpPr>
            <a:grpSpLocks/>
          </p:cNvGrpSpPr>
          <p:nvPr/>
        </p:nvGrpSpPr>
        <p:grpSpPr bwMode="auto">
          <a:xfrm>
            <a:off x="6315075" y="4681538"/>
            <a:ext cx="1862138" cy="1543050"/>
            <a:chOff x="384" y="1920"/>
            <a:chExt cx="1680" cy="1392"/>
          </a:xfrm>
        </p:grpSpPr>
        <p:grpSp>
          <p:nvGrpSpPr>
            <p:cNvPr id="24871" name="Group 198"/>
            <p:cNvGrpSpPr>
              <a:grpSpLocks/>
            </p:cNvGrpSpPr>
            <p:nvPr/>
          </p:nvGrpSpPr>
          <p:grpSpPr bwMode="auto">
            <a:xfrm>
              <a:off x="384" y="2496"/>
              <a:ext cx="240" cy="384"/>
              <a:chOff x="1440" y="1008"/>
              <a:chExt cx="240" cy="384"/>
            </a:xfrm>
          </p:grpSpPr>
          <p:sp>
            <p:nvSpPr>
              <p:cNvPr id="24894" name="Line 199"/>
              <p:cNvSpPr>
                <a:spLocks noChangeShapeType="1"/>
              </p:cNvSpPr>
              <p:nvPr/>
            </p:nvSpPr>
            <p:spPr bwMode="auto">
              <a:xfrm>
                <a:off x="1536" y="11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895" name="Line 200"/>
              <p:cNvSpPr>
                <a:spLocks noChangeShapeType="1"/>
              </p:cNvSpPr>
              <p:nvPr/>
            </p:nvSpPr>
            <p:spPr bwMode="auto">
              <a:xfrm flipH="1">
                <a:off x="1440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896" name="Freeform 201"/>
              <p:cNvSpPr>
                <a:spLocks/>
              </p:cNvSpPr>
              <p:nvPr/>
            </p:nvSpPr>
            <p:spPr bwMode="auto">
              <a:xfrm>
                <a:off x="1584" y="1008"/>
                <a:ext cx="96" cy="384"/>
              </a:xfrm>
              <a:custGeom>
                <a:avLst/>
                <a:gdLst>
                  <a:gd name="T0" fmla="*/ 96 w 96"/>
                  <a:gd name="T1" fmla="*/ 384 h 384"/>
                  <a:gd name="T2" fmla="*/ 96 w 96"/>
                  <a:gd name="T3" fmla="*/ 288 h 384"/>
                  <a:gd name="T4" fmla="*/ 0 w 96"/>
                  <a:gd name="T5" fmla="*/ 288 h 384"/>
                  <a:gd name="T6" fmla="*/ 0 w 96"/>
                  <a:gd name="T7" fmla="*/ 96 h 384"/>
                  <a:gd name="T8" fmla="*/ 96 w 96"/>
                  <a:gd name="T9" fmla="*/ 96 h 384"/>
                  <a:gd name="T10" fmla="*/ 96 w 96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384">
                    <a:moveTo>
                      <a:pt x="96" y="384"/>
                    </a:moveTo>
                    <a:lnTo>
                      <a:pt x="96" y="288"/>
                    </a:lnTo>
                    <a:lnTo>
                      <a:pt x="0" y="288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96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4872" name="Oval 202"/>
            <p:cNvSpPr>
              <a:spLocks noChangeArrowheads="1"/>
            </p:cNvSpPr>
            <p:nvPr/>
          </p:nvSpPr>
          <p:spPr bwMode="auto">
            <a:xfrm>
              <a:off x="672" y="2976"/>
              <a:ext cx="192" cy="19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4873" name="Line 203"/>
            <p:cNvSpPr>
              <a:spLocks noChangeShapeType="1"/>
            </p:cNvSpPr>
            <p:nvPr/>
          </p:nvSpPr>
          <p:spPr bwMode="auto">
            <a:xfrm>
              <a:off x="768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74" name="Line 204"/>
            <p:cNvSpPr>
              <a:spLocks noChangeShapeType="1"/>
            </p:cNvSpPr>
            <p:nvPr/>
          </p:nvSpPr>
          <p:spPr bwMode="auto">
            <a:xfrm>
              <a:off x="768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75" name="AutoShape 205"/>
            <p:cNvSpPr>
              <a:spLocks noChangeArrowheads="1"/>
            </p:cNvSpPr>
            <p:nvPr/>
          </p:nvSpPr>
          <p:spPr bwMode="auto">
            <a:xfrm rot="10800000">
              <a:off x="720" y="3264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4876" name="Line 206"/>
            <p:cNvSpPr>
              <a:spLocks noChangeShapeType="1"/>
            </p:cNvSpPr>
            <p:nvPr/>
          </p:nvSpPr>
          <p:spPr bwMode="auto">
            <a:xfrm>
              <a:off x="624" y="28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77" name="Line 207"/>
            <p:cNvSpPr>
              <a:spLocks noChangeShapeType="1"/>
            </p:cNvSpPr>
            <p:nvPr/>
          </p:nvSpPr>
          <p:spPr bwMode="auto">
            <a:xfrm rot="10800000">
              <a:off x="768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4878" name="Group 208"/>
            <p:cNvGrpSpPr>
              <a:grpSpLocks/>
            </p:cNvGrpSpPr>
            <p:nvPr/>
          </p:nvGrpSpPr>
          <p:grpSpPr bwMode="auto">
            <a:xfrm flipH="1">
              <a:off x="912" y="2496"/>
              <a:ext cx="240" cy="384"/>
              <a:chOff x="1440" y="1008"/>
              <a:chExt cx="240" cy="384"/>
            </a:xfrm>
          </p:grpSpPr>
          <p:sp>
            <p:nvSpPr>
              <p:cNvPr id="24891" name="Line 209"/>
              <p:cNvSpPr>
                <a:spLocks noChangeShapeType="1"/>
              </p:cNvSpPr>
              <p:nvPr/>
            </p:nvSpPr>
            <p:spPr bwMode="auto">
              <a:xfrm>
                <a:off x="1536" y="11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892" name="Line 210"/>
              <p:cNvSpPr>
                <a:spLocks noChangeShapeType="1"/>
              </p:cNvSpPr>
              <p:nvPr/>
            </p:nvSpPr>
            <p:spPr bwMode="auto">
              <a:xfrm flipH="1">
                <a:off x="1440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893" name="Freeform 211"/>
              <p:cNvSpPr>
                <a:spLocks/>
              </p:cNvSpPr>
              <p:nvPr/>
            </p:nvSpPr>
            <p:spPr bwMode="auto">
              <a:xfrm>
                <a:off x="1584" y="1008"/>
                <a:ext cx="96" cy="384"/>
              </a:xfrm>
              <a:custGeom>
                <a:avLst/>
                <a:gdLst>
                  <a:gd name="T0" fmla="*/ 96 w 96"/>
                  <a:gd name="T1" fmla="*/ 384 h 384"/>
                  <a:gd name="T2" fmla="*/ 96 w 96"/>
                  <a:gd name="T3" fmla="*/ 288 h 384"/>
                  <a:gd name="T4" fmla="*/ 0 w 96"/>
                  <a:gd name="T5" fmla="*/ 288 h 384"/>
                  <a:gd name="T6" fmla="*/ 0 w 96"/>
                  <a:gd name="T7" fmla="*/ 96 h 384"/>
                  <a:gd name="T8" fmla="*/ 96 w 96"/>
                  <a:gd name="T9" fmla="*/ 96 h 384"/>
                  <a:gd name="T10" fmla="*/ 96 w 96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384">
                    <a:moveTo>
                      <a:pt x="96" y="384"/>
                    </a:moveTo>
                    <a:lnTo>
                      <a:pt x="96" y="288"/>
                    </a:lnTo>
                    <a:lnTo>
                      <a:pt x="0" y="288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96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4879" name="Line 212"/>
            <p:cNvSpPr>
              <a:spLocks noChangeShapeType="1"/>
            </p:cNvSpPr>
            <p:nvPr/>
          </p:nvSpPr>
          <p:spPr bwMode="auto">
            <a:xfrm>
              <a:off x="624" y="23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0" name="Line 213"/>
            <p:cNvSpPr>
              <a:spLocks noChangeShapeType="1"/>
            </p:cNvSpPr>
            <p:nvPr/>
          </p:nvSpPr>
          <p:spPr bwMode="auto">
            <a:xfrm>
              <a:off x="912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1" name="Line 214"/>
            <p:cNvSpPr>
              <a:spLocks noChangeShapeType="1"/>
            </p:cNvSpPr>
            <p:nvPr/>
          </p:nvSpPr>
          <p:spPr bwMode="auto">
            <a:xfrm>
              <a:off x="576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2" name="Line 215"/>
            <p:cNvSpPr>
              <a:spLocks noChangeShapeType="1"/>
            </p:cNvSpPr>
            <p:nvPr/>
          </p:nvSpPr>
          <p:spPr bwMode="auto">
            <a:xfrm>
              <a:off x="864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3" name="Freeform 216"/>
            <p:cNvSpPr>
              <a:spLocks/>
            </p:cNvSpPr>
            <p:nvPr/>
          </p:nvSpPr>
          <p:spPr bwMode="auto">
            <a:xfrm>
              <a:off x="528" y="2016"/>
              <a:ext cx="192" cy="289"/>
            </a:xfrm>
            <a:custGeom>
              <a:avLst/>
              <a:gdLst>
                <a:gd name="T0" fmla="*/ 0 w 193"/>
                <a:gd name="T1" fmla="*/ 15 h 433"/>
                <a:gd name="T2" fmla="*/ 48 w 193"/>
                <a:gd name="T3" fmla="*/ 2 h 433"/>
                <a:gd name="T4" fmla="*/ 139 w 193"/>
                <a:gd name="T5" fmla="*/ 2 h 433"/>
                <a:gd name="T6" fmla="*/ 187 w 193"/>
                <a:gd name="T7" fmla="*/ 15 h 433"/>
                <a:gd name="T8" fmla="*/ 139 w 193"/>
                <a:gd name="T9" fmla="*/ 27 h 433"/>
                <a:gd name="T10" fmla="*/ 187 w 193"/>
                <a:gd name="T11" fmla="*/ 40 h 433"/>
                <a:gd name="T12" fmla="*/ 144 w 193"/>
                <a:gd name="T13" fmla="*/ 54 h 433"/>
                <a:gd name="T14" fmla="*/ 48 w 193"/>
                <a:gd name="T15" fmla="*/ 55 h 433"/>
                <a:gd name="T16" fmla="*/ 11 w 193"/>
                <a:gd name="T17" fmla="*/ 42 h 433"/>
                <a:gd name="T18" fmla="*/ 48 w 193"/>
                <a:gd name="T19" fmla="*/ 27 h 433"/>
                <a:gd name="T20" fmla="*/ 0 w 193"/>
                <a:gd name="T21" fmla="*/ 1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" h="433">
                  <a:moveTo>
                    <a:pt x="0" y="112"/>
                  </a:moveTo>
                  <a:cubicBezTo>
                    <a:pt x="0" y="80"/>
                    <a:pt x="24" y="32"/>
                    <a:pt x="48" y="16"/>
                  </a:cubicBezTo>
                  <a:cubicBezTo>
                    <a:pt x="72" y="0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44" y="176"/>
                    <a:pt x="144" y="208"/>
                  </a:cubicBezTo>
                  <a:cubicBezTo>
                    <a:pt x="144" y="240"/>
                    <a:pt x="191" y="271"/>
                    <a:pt x="192" y="304"/>
                  </a:cubicBezTo>
                  <a:cubicBezTo>
                    <a:pt x="193" y="337"/>
                    <a:pt x="173" y="390"/>
                    <a:pt x="149" y="409"/>
                  </a:cubicBezTo>
                  <a:cubicBezTo>
                    <a:pt x="125" y="428"/>
                    <a:pt x="71" y="433"/>
                    <a:pt x="48" y="418"/>
                  </a:cubicBezTo>
                  <a:cubicBezTo>
                    <a:pt x="25" y="403"/>
                    <a:pt x="11" y="353"/>
                    <a:pt x="11" y="318"/>
                  </a:cubicBezTo>
                  <a:cubicBezTo>
                    <a:pt x="11" y="283"/>
                    <a:pt x="50" y="242"/>
                    <a:pt x="48" y="208"/>
                  </a:cubicBezTo>
                  <a:cubicBezTo>
                    <a:pt x="46" y="174"/>
                    <a:pt x="0" y="144"/>
                    <a:pt x="0" y="11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4" name="Freeform 217"/>
            <p:cNvSpPr>
              <a:spLocks/>
            </p:cNvSpPr>
            <p:nvPr/>
          </p:nvSpPr>
          <p:spPr bwMode="auto">
            <a:xfrm>
              <a:off x="816" y="2016"/>
              <a:ext cx="192" cy="289"/>
            </a:xfrm>
            <a:custGeom>
              <a:avLst/>
              <a:gdLst>
                <a:gd name="T0" fmla="*/ 0 w 193"/>
                <a:gd name="T1" fmla="*/ 15 h 433"/>
                <a:gd name="T2" fmla="*/ 48 w 193"/>
                <a:gd name="T3" fmla="*/ 2 h 433"/>
                <a:gd name="T4" fmla="*/ 139 w 193"/>
                <a:gd name="T5" fmla="*/ 2 h 433"/>
                <a:gd name="T6" fmla="*/ 187 w 193"/>
                <a:gd name="T7" fmla="*/ 15 h 433"/>
                <a:gd name="T8" fmla="*/ 139 w 193"/>
                <a:gd name="T9" fmla="*/ 27 h 433"/>
                <a:gd name="T10" fmla="*/ 187 w 193"/>
                <a:gd name="T11" fmla="*/ 40 h 433"/>
                <a:gd name="T12" fmla="*/ 144 w 193"/>
                <a:gd name="T13" fmla="*/ 54 h 433"/>
                <a:gd name="T14" fmla="*/ 48 w 193"/>
                <a:gd name="T15" fmla="*/ 55 h 433"/>
                <a:gd name="T16" fmla="*/ 11 w 193"/>
                <a:gd name="T17" fmla="*/ 42 h 433"/>
                <a:gd name="T18" fmla="*/ 48 w 193"/>
                <a:gd name="T19" fmla="*/ 27 h 433"/>
                <a:gd name="T20" fmla="*/ 0 w 193"/>
                <a:gd name="T21" fmla="*/ 1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" h="433">
                  <a:moveTo>
                    <a:pt x="0" y="112"/>
                  </a:moveTo>
                  <a:cubicBezTo>
                    <a:pt x="0" y="80"/>
                    <a:pt x="24" y="32"/>
                    <a:pt x="48" y="16"/>
                  </a:cubicBezTo>
                  <a:cubicBezTo>
                    <a:pt x="72" y="0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44" y="176"/>
                    <a:pt x="144" y="208"/>
                  </a:cubicBezTo>
                  <a:cubicBezTo>
                    <a:pt x="144" y="240"/>
                    <a:pt x="191" y="271"/>
                    <a:pt x="192" y="304"/>
                  </a:cubicBezTo>
                  <a:cubicBezTo>
                    <a:pt x="193" y="337"/>
                    <a:pt x="173" y="390"/>
                    <a:pt x="149" y="409"/>
                  </a:cubicBezTo>
                  <a:cubicBezTo>
                    <a:pt x="125" y="428"/>
                    <a:pt x="71" y="433"/>
                    <a:pt x="48" y="418"/>
                  </a:cubicBezTo>
                  <a:cubicBezTo>
                    <a:pt x="25" y="403"/>
                    <a:pt x="11" y="353"/>
                    <a:pt x="11" y="318"/>
                  </a:cubicBezTo>
                  <a:cubicBezTo>
                    <a:pt x="11" y="283"/>
                    <a:pt x="50" y="242"/>
                    <a:pt x="48" y="208"/>
                  </a:cubicBezTo>
                  <a:cubicBezTo>
                    <a:pt x="46" y="174"/>
                    <a:pt x="0" y="144"/>
                    <a:pt x="0" y="11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5" name="Line 218"/>
            <p:cNvSpPr>
              <a:spLocks noChangeShapeType="1"/>
            </p:cNvSpPr>
            <p:nvPr/>
          </p:nvSpPr>
          <p:spPr bwMode="auto">
            <a:xfrm>
              <a:off x="624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6" name="Line 219"/>
            <p:cNvSpPr>
              <a:spLocks noChangeShapeType="1"/>
            </p:cNvSpPr>
            <p:nvPr/>
          </p:nvSpPr>
          <p:spPr bwMode="auto">
            <a:xfrm>
              <a:off x="912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7" name="Arc 220"/>
            <p:cNvSpPr>
              <a:spLocks/>
            </p:cNvSpPr>
            <p:nvPr/>
          </p:nvSpPr>
          <p:spPr bwMode="auto">
            <a:xfrm rot="10800000">
              <a:off x="624" y="2496"/>
              <a:ext cx="67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8" name="Arc 221"/>
            <p:cNvSpPr>
              <a:spLocks/>
            </p:cNvSpPr>
            <p:nvPr/>
          </p:nvSpPr>
          <p:spPr bwMode="auto">
            <a:xfrm>
              <a:off x="912" y="2400"/>
              <a:ext cx="115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89" name="Line 222"/>
            <p:cNvSpPr>
              <a:spLocks noChangeShapeType="1"/>
            </p:cNvSpPr>
            <p:nvPr/>
          </p:nvSpPr>
          <p:spPr bwMode="auto">
            <a:xfrm>
              <a:off x="384" y="26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90" name="Line 223"/>
            <p:cNvSpPr>
              <a:spLocks noChangeShapeType="1"/>
            </p:cNvSpPr>
            <p:nvPr/>
          </p:nvSpPr>
          <p:spPr bwMode="auto">
            <a:xfrm>
              <a:off x="1152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4664" name="Group 224"/>
          <p:cNvGrpSpPr>
            <a:grpSpLocks/>
          </p:cNvGrpSpPr>
          <p:nvPr/>
        </p:nvGrpSpPr>
        <p:grpSpPr bwMode="auto">
          <a:xfrm flipH="1">
            <a:off x="8443913" y="4203700"/>
            <a:ext cx="265112" cy="425450"/>
            <a:chOff x="1440" y="1008"/>
            <a:chExt cx="240" cy="384"/>
          </a:xfrm>
        </p:grpSpPr>
        <p:sp>
          <p:nvSpPr>
            <p:cNvPr id="24868" name="Line 225"/>
            <p:cNvSpPr>
              <a:spLocks noChangeShapeType="1"/>
            </p:cNvSpPr>
            <p:nvPr/>
          </p:nvSpPr>
          <p:spPr bwMode="auto">
            <a:xfrm>
              <a:off x="1536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69" name="Line 226"/>
            <p:cNvSpPr>
              <a:spLocks noChangeShapeType="1"/>
            </p:cNvSpPr>
            <p:nvPr/>
          </p:nvSpPr>
          <p:spPr bwMode="auto">
            <a:xfrm flipH="1">
              <a:off x="1440" y="12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70" name="Freeform 227"/>
            <p:cNvSpPr>
              <a:spLocks/>
            </p:cNvSpPr>
            <p:nvPr/>
          </p:nvSpPr>
          <p:spPr bwMode="auto">
            <a:xfrm>
              <a:off x="1584" y="1008"/>
              <a:ext cx="96" cy="384"/>
            </a:xfrm>
            <a:custGeom>
              <a:avLst/>
              <a:gdLst>
                <a:gd name="T0" fmla="*/ 96 w 96"/>
                <a:gd name="T1" fmla="*/ 384 h 384"/>
                <a:gd name="T2" fmla="*/ 96 w 96"/>
                <a:gd name="T3" fmla="*/ 288 h 384"/>
                <a:gd name="T4" fmla="*/ 0 w 96"/>
                <a:gd name="T5" fmla="*/ 288 h 384"/>
                <a:gd name="T6" fmla="*/ 0 w 96"/>
                <a:gd name="T7" fmla="*/ 96 h 384"/>
                <a:gd name="T8" fmla="*/ 96 w 96"/>
                <a:gd name="T9" fmla="*/ 96 h 384"/>
                <a:gd name="T10" fmla="*/ 96 w 9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84">
                  <a:moveTo>
                    <a:pt x="96" y="384"/>
                  </a:moveTo>
                  <a:lnTo>
                    <a:pt x="96" y="288"/>
                  </a:lnTo>
                  <a:lnTo>
                    <a:pt x="0" y="28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665" name="Oval 228"/>
          <p:cNvSpPr>
            <a:spLocks noChangeArrowheads="1"/>
          </p:cNvSpPr>
          <p:nvPr/>
        </p:nvSpPr>
        <p:spPr bwMode="auto">
          <a:xfrm flipH="1">
            <a:off x="8177213" y="4735513"/>
            <a:ext cx="212725" cy="212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66" name="Line 229"/>
          <p:cNvSpPr>
            <a:spLocks noChangeShapeType="1"/>
          </p:cNvSpPr>
          <p:nvPr/>
        </p:nvSpPr>
        <p:spPr bwMode="auto">
          <a:xfrm flipH="1">
            <a:off x="8283575" y="47879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67" name="Line 230"/>
          <p:cNvSpPr>
            <a:spLocks noChangeShapeType="1"/>
          </p:cNvSpPr>
          <p:nvPr/>
        </p:nvSpPr>
        <p:spPr bwMode="auto">
          <a:xfrm flipH="1">
            <a:off x="8283575" y="4948238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68" name="AutoShape 231"/>
          <p:cNvSpPr>
            <a:spLocks noChangeArrowheads="1"/>
          </p:cNvSpPr>
          <p:nvPr/>
        </p:nvSpPr>
        <p:spPr bwMode="auto">
          <a:xfrm rot="10800000" flipH="1">
            <a:off x="8231188" y="5054600"/>
            <a:ext cx="106362" cy="523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69" name="Line 232"/>
          <p:cNvSpPr>
            <a:spLocks noChangeShapeType="1"/>
          </p:cNvSpPr>
          <p:nvPr/>
        </p:nvSpPr>
        <p:spPr bwMode="auto">
          <a:xfrm flipH="1">
            <a:off x="8124825" y="4629150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70" name="Line 233"/>
          <p:cNvSpPr>
            <a:spLocks noChangeShapeType="1"/>
          </p:cNvSpPr>
          <p:nvPr/>
        </p:nvSpPr>
        <p:spPr bwMode="auto">
          <a:xfrm rot="10800000" flipH="1">
            <a:off x="8283575" y="46291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671" name="Group 234"/>
          <p:cNvGrpSpPr>
            <a:grpSpLocks/>
          </p:cNvGrpSpPr>
          <p:nvPr/>
        </p:nvGrpSpPr>
        <p:grpSpPr bwMode="auto">
          <a:xfrm>
            <a:off x="7858125" y="4203700"/>
            <a:ext cx="266700" cy="425450"/>
            <a:chOff x="1440" y="1008"/>
            <a:chExt cx="240" cy="384"/>
          </a:xfrm>
        </p:grpSpPr>
        <p:sp>
          <p:nvSpPr>
            <p:cNvPr id="24865" name="Line 235"/>
            <p:cNvSpPr>
              <a:spLocks noChangeShapeType="1"/>
            </p:cNvSpPr>
            <p:nvPr/>
          </p:nvSpPr>
          <p:spPr bwMode="auto">
            <a:xfrm>
              <a:off x="1536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66" name="Line 236"/>
            <p:cNvSpPr>
              <a:spLocks noChangeShapeType="1"/>
            </p:cNvSpPr>
            <p:nvPr/>
          </p:nvSpPr>
          <p:spPr bwMode="auto">
            <a:xfrm flipH="1">
              <a:off x="1440" y="12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67" name="Freeform 237"/>
            <p:cNvSpPr>
              <a:spLocks/>
            </p:cNvSpPr>
            <p:nvPr/>
          </p:nvSpPr>
          <p:spPr bwMode="auto">
            <a:xfrm>
              <a:off x="1584" y="1008"/>
              <a:ext cx="96" cy="384"/>
            </a:xfrm>
            <a:custGeom>
              <a:avLst/>
              <a:gdLst>
                <a:gd name="T0" fmla="*/ 96 w 96"/>
                <a:gd name="T1" fmla="*/ 384 h 384"/>
                <a:gd name="T2" fmla="*/ 96 w 96"/>
                <a:gd name="T3" fmla="*/ 288 h 384"/>
                <a:gd name="T4" fmla="*/ 0 w 96"/>
                <a:gd name="T5" fmla="*/ 288 h 384"/>
                <a:gd name="T6" fmla="*/ 0 w 96"/>
                <a:gd name="T7" fmla="*/ 96 h 384"/>
                <a:gd name="T8" fmla="*/ 96 w 96"/>
                <a:gd name="T9" fmla="*/ 96 h 384"/>
                <a:gd name="T10" fmla="*/ 96 w 9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84">
                  <a:moveTo>
                    <a:pt x="96" y="384"/>
                  </a:moveTo>
                  <a:lnTo>
                    <a:pt x="96" y="288"/>
                  </a:lnTo>
                  <a:lnTo>
                    <a:pt x="0" y="28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672" name="Line 238"/>
          <p:cNvSpPr>
            <a:spLocks noChangeShapeType="1"/>
          </p:cNvSpPr>
          <p:nvPr/>
        </p:nvSpPr>
        <p:spPr bwMode="auto">
          <a:xfrm flipH="1">
            <a:off x="8443913" y="399097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73" name="Line 239"/>
          <p:cNvSpPr>
            <a:spLocks noChangeShapeType="1"/>
          </p:cNvSpPr>
          <p:nvPr/>
        </p:nvSpPr>
        <p:spPr bwMode="auto">
          <a:xfrm flipH="1">
            <a:off x="8124825" y="3990975"/>
            <a:ext cx="0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74" name="Line 240"/>
          <p:cNvSpPr>
            <a:spLocks noChangeShapeType="1"/>
          </p:cNvSpPr>
          <p:nvPr/>
        </p:nvSpPr>
        <p:spPr bwMode="auto">
          <a:xfrm flipH="1">
            <a:off x="8389938" y="3565525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75" name="Line 241"/>
          <p:cNvSpPr>
            <a:spLocks noChangeShapeType="1"/>
          </p:cNvSpPr>
          <p:nvPr/>
        </p:nvSpPr>
        <p:spPr bwMode="auto">
          <a:xfrm flipH="1">
            <a:off x="8070850" y="3565525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76" name="Freeform 242"/>
          <p:cNvSpPr>
            <a:spLocks/>
          </p:cNvSpPr>
          <p:nvPr/>
        </p:nvSpPr>
        <p:spPr bwMode="auto">
          <a:xfrm flipH="1">
            <a:off x="8337550" y="3671888"/>
            <a:ext cx="212725" cy="319087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77" name="Freeform 243"/>
          <p:cNvSpPr>
            <a:spLocks/>
          </p:cNvSpPr>
          <p:nvPr/>
        </p:nvSpPr>
        <p:spPr bwMode="auto">
          <a:xfrm flipH="1">
            <a:off x="8018463" y="3671888"/>
            <a:ext cx="212725" cy="319087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78" name="Line 244"/>
          <p:cNvSpPr>
            <a:spLocks noChangeShapeType="1"/>
          </p:cNvSpPr>
          <p:nvPr/>
        </p:nvSpPr>
        <p:spPr bwMode="auto">
          <a:xfrm flipH="1">
            <a:off x="8443913" y="356552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79" name="Line 245"/>
          <p:cNvSpPr>
            <a:spLocks noChangeShapeType="1"/>
          </p:cNvSpPr>
          <p:nvPr/>
        </p:nvSpPr>
        <p:spPr bwMode="auto">
          <a:xfrm flipH="1">
            <a:off x="8124825" y="356552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80" name="Arc 246"/>
          <p:cNvSpPr>
            <a:spLocks/>
          </p:cNvSpPr>
          <p:nvPr/>
        </p:nvSpPr>
        <p:spPr bwMode="auto">
          <a:xfrm rot="10800000" flipH="1">
            <a:off x="7697788" y="4203700"/>
            <a:ext cx="427037" cy="158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463184096 h 21600"/>
              <a:gd name="T4" fmla="*/ 0 w 21600"/>
              <a:gd name="T5" fmla="*/ 46318409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81" name="Arc 247"/>
          <p:cNvSpPr>
            <a:spLocks/>
          </p:cNvSpPr>
          <p:nvPr/>
        </p:nvSpPr>
        <p:spPr bwMode="auto">
          <a:xfrm flipH="1">
            <a:off x="6846888" y="4097338"/>
            <a:ext cx="1597025" cy="212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001141292 h 21600"/>
              <a:gd name="T4" fmla="*/ 0 w 21600"/>
              <a:gd name="T5" fmla="*/ 200114129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82" name="Line 248"/>
          <p:cNvSpPr>
            <a:spLocks noChangeShapeType="1"/>
          </p:cNvSpPr>
          <p:nvPr/>
        </p:nvSpPr>
        <p:spPr bwMode="auto">
          <a:xfrm flipH="1">
            <a:off x="8709025" y="4362450"/>
            <a:ext cx="0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83" name="Line 249"/>
          <p:cNvSpPr>
            <a:spLocks noChangeShapeType="1"/>
          </p:cNvSpPr>
          <p:nvPr/>
        </p:nvSpPr>
        <p:spPr bwMode="auto">
          <a:xfrm flipH="1">
            <a:off x="7858125" y="431006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684" name="Group 250"/>
          <p:cNvGrpSpPr>
            <a:grpSpLocks/>
          </p:cNvGrpSpPr>
          <p:nvPr/>
        </p:nvGrpSpPr>
        <p:grpSpPr bwMode="auto">
          <a:xfrm>
            <a:off x="7326313" y="5319713"/>
            <a:ext cx="265112" cy="427037"/>
            <a:chOff x="1440" y="1008"/>
            <a:chExt cx="240" cy="384"/>
          </a:xfrm>
        </p:grpSpPr>
        <p:sp>
          <p:nvSpPr>
            <p:cNvPr id="24862" name="Line 251"/>
            <p:cNvSpPr>
              <a:spLocks noChangeShapeType="1"/>
            </p:cNvSpPr>
            <p:nvPr/>
          </p:nvSpPr>
          <p:spPr bwMode="auto">
            <a:xfrm>
              <a:off x="1536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63" name="Line 252"/>
            <p:cNvSpPr>
              <a:spLocks noChangeShapeType="1"/>
            </p:cNvSpPr>
            <p:nvPr/>
          </p:nvSpPr>
          <p:spPr bwMode="auto">
            <a:xfrm flipH="1">
              <a:off x="1440" y="12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64" name="Freeform 253"/>
            <p:cNvSpPr>
              <a:spLocks/>
            </p:cNvSpPr>
            <p:nvPr/>
          </p:nvSpPr>
          <p:spPr bwMode="auto">
            <a:xfrm>
              <a:off x="1584" y="1008"/>
              <a:ext cx="96" cy="384"/>
            </a:xfrm>
            <a:custGeom>
              <a:avLst/>
              <a:gdLst>
                <a:gd name="T0" fmla="*/ 96 w 96"/>
                <a:gd name="T1" fmla="*/ 384 h 384"/>
                <a:gd name="T2" fmla="*/ 96 w 96"/>
                <a:gd name="T3" fmla="*/ 288 h 384"/>
                <a:gd name="T4" fmla="*/ 0 w 96"/>
                <a:gd name="T5" fmla="*/ 288 h 384"/>
                <a:gd name="T6" fmla="*/ 0 w 96"/>
                <a:gd name="T7" fmla="*/ 96 h 384"/>
                <a:gd name="T8" fmla="*/ 96 w 96"/>
                <a:gd name="T9" fmla="*/ 96 h 384"/>
                <a:gd name="T10" fmla="*/ 96 w 9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84">
                  <a:moveTo>
                    <a:pt x="96" y="384"/>
                  </a:moveTo>
                  <a:lnTo>
                    <a:pt x="96" y="288"/>
                  </a:lnTo>
                  <a:lnTo>
                    <a:pt x="0" y="28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685" name="Oval 254"/>
          <p:cNvSpPr>
            <a:spLocks noChangeArrowheads="1"/>
          </p:cNvSpPr>
          <p:nvPr/>
        </p:nvSpPr>
        <p:spPr bwMode="auto">
          <a:xfrm>
            <a:off x="7645400" y="5853113"/>
            <a:ext cx="212725" cy="212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86" name="Line 255"/>
          <p:cNvSpPr>
            <a:spLocks noChangeShapeType="1"/>
          </p:cNvSpPr>
          <p:nvPr/>
        </p:nvSpPr>
        <p:spPr bwMode="auto">
          <a:xfrm>
            <a:off x="7751763" y="59055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87" name="Line 256"/>
          <p:cNvSpPr>
            <a:spLocks noChangeShapeType="1"/>
          </p:cNvSpPr>
          <p:nvPr/>
        </p:nvSpPr>
        <p:spPr bwMode="auto">
          <a:xfrm>
            <a:off x="7751763" y="6065838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88" name="AutoShape 257"/>
          <p:cNvSpPr>
            <a:spLocks noChangeArrowheads="1"/>
          </p:cNvSpPr>
          <p:nvPr/>
        </p:nvSpPr>
        <p:spPr bwMode="auto">
          <a:xfrm rot="10800000">
            <a:off x="7697788" y="6172200"/>
            <a:ext cx="106362" cy="523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89" name="Line 258"/>
          <p:cNvSpPr>
            <a:spLocks noChangeShapeType="1"/>
          </p:cNvSpPr>
          <p:nvPr/>
        </p:nvSpPr>
        <p:spPr bwMode="auto">
          <a:xfrm>
            <a:off x="7591425" y="5746750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90" name="Line 259"/>
          <p:cNvSpPr>
            <a:spLocks noChangeShapeType="1"/>
          </p:cNvSpPr>
          <p:nvPr/>
        </p:nvSpPr>
        <p:spPr bwMode="auto">
          <a:xfrm rot="10800000">
            <a:off x="7751763" y="57467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691" name="Group 260"/>
          <p:cNvGrpSpPr>
            <a:grpSpLocks/>
          </p:cNvGrpSpPr>
          <p:nvPr/>
        </p:nvGrpSpPr>
        <p:grpSpPr bwMode="auto">
          <a:xfrm flipH="1">
            <a:off x="7910513" y="5319713"/>
            <a:ext cx="266700" cy="427037"/>
            <a:chOff x="1440" y="1008"/>
            <a:chExt cx="240" cy="384"/>
          </a:xfrm>
        </p:grpSpPr>
        <p:sp>
          <p:nvSpPr>
            <p:cNvPr id="24859" name="Line 261"/>
            <p:cNvSpPr>
              <a:spLocks noChangeShapeType="1"/>
            </p:cNvSpPr>
            <p:nvPr/>
          </p:nvSpPr>
          <p:spPr bwMode="auto">
            <a:xfrm>
              <a:off x="1536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60" name="Line 262"/>
            <p:cNvSpPr>
              <a:spLocks noChangeShapeType="1"/>
            </p:cNvSpPr>
            <p:nvPr/>
          </p:nvSpPr>
          <p:spPr bwMode="auto">
            <a:xfrm flipH="1">
              <a:off x="1440" y="12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61" name="Freeform 263"/>
            <p:cNvSpPr>
              <a:spLocks/>
            </p:cNvSpPr>
            <p:nvPr/>
          </p:nvSpPr>
          <p:spPr bwMode="auto">
            <a:xfrm>
              <a:off x="1584" y="1008"/>
              <a:ext cx="96" cy="384"/>
            </a:xfrm>
            <a:custGeom>
              <a:avLst/>
              <a:gdLst>
                <a:gd name="T0" fmla="*/ 96 w 96"/>
                <a:gd name="T1" fmla="*/ 384 h 384"/>
                <a:gd name="T2" fmla="*/ 96 w 96"/>
                <a:gd name="T3" fmla="*/ 288 h 384"/>
                <a:gd name="T4" fmla="*/ 0 w 96"/>
                <a:gd name="T5" fmla="*/ 288 h 384"/>
                <a:gd name="T6" fmla="*/ 0 w 96"/>
                <a:gd name="T7" fmla="*/ 96 h 384"/>
                <a:gd name="T8" fmla="*/ 96 w 96"/>
                <a:gd name="T9" fmla="*/ 96 h 384"/>
                <a:gd name="T10" fmla="*/ 96 w 9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84">
                  <a:moveTo>
                    <a:pt x="96" y="384"/>
                  </a:moveTo>
                  <a:lnTo>
                    <a:pt x="96" y="288"/>
                  </a:lnTo>
                  <a:lnTo>
                    <a:pt x="0" y="28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692" name="Line 264"/>
          <p:cNvSpPr>
            <a:spLocks noChangeShapeType="1"/>
          </p:cNvSpPr>
          <p:nvPr/>
        </p:nvSpPr>
        <p:spPr bwMode="auto">
          <a:xfrm>
            <a:off x="7591425" y="5000625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93" name="Line 265"/>
          <p:cNvSpPr>
            <a:spLocks noChangeShapeType="1"/>
          </p:cNvSpPr>
          <p:nvPr/>
        </p:nvSpPr>
        <p:spPr bwMode="auto">
          <a:xfrm>
            <a:off x="7910513" y="50006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94" name="Line 266"/>
          <p:cNvSpPr>
            <a:spLocks noChangeShapeType="1"/>
          </p:cNvSpPr>
          <p:nvPr/>
        </p:nvSpPr>
        <p:spPr bwMode="auto">
          <a:xfrm>
            <a:off x="7539038" y="4681538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95" name="Line 267"/>
          <p:cNvSpPr>
            <a:spLocks noChangeShapeType="1"/>
          </p:cNvSpPr>
          <p:nvPr/>
        </p:nvSpPr>
        <p:spPr bwMode="auto">
          <a:xfrm>
            <a:off x="7858125" y="4681538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96" name="Freeform 268"/>
          <p:cNvSpPr>
            <a:spLocks/>
          </p:cNvSpPr>
          <p:nvPr/>
        </p:nvSpPr>
        <p:spPr bwMode="auto">
          <a:xfrm>
            <a:off x="7485063" y="4787900"/>
            <a:ext cx="212725" cy="320675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97" name="Freeform 269"/>
          <p:cNvSpPr>
            <a:spLocks/>
          </p:cNvSpPr>
          <p:nvPr/>
        </p:nvSpPr>
        <p:spPr bwMode="auto">
          <a:xfrm>
            <a:off x="7804150" y="4787900"/>
            <a:ext cx="214313" cy="320675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98" name="Line 270"/>
          <p:cNvSpPr>
            <a:spLocks noChangeShapeType="1"/>
          </p:cNvSpPr>
          <p:nvPr/>
        </p:nvSpPr>
        <p:spPr bwMode="auto">
          <a:xfrm>
            <a:off x="7910513" y="4681538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99" name="Line 271"/>
          <p:cNvSpPr>
            <a:spLocks noChangeShapeType="1"/>
          </p:cNvSpPr>
          <p:nvPr/>
        </p:nvSpPr>
        <p:spPr bwMode="auto">
          <a:xfrm flipV="1">
            <a:off x="8177213" y="542766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00" name="Line 272"/>
          <p:cNvSpPr>
            <a:spLocks noChangeShapeType="1"/>
          </p:cNvSpPr>
          <p:nvPr/>
        </p:nvSpPr>
        <p:spPr bwMode="auto">
          <a:xfrm flipV="1">
            <a:off x="7326313" y="5480050"/>
            <a:ext cx="0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01" name="Line 273"/>
          <p:cNvSpPr>
            <a:spLocks noChangeShapeType="1"/>
          </p:cNvSpPr>
          <p:nvPr/>
        </p:nvSpPr>
        <p:spPr bwMode="auto">
          <a:xfrm>
            <a:off x="7591425" y="4681538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02" name="Rectangle 274"/>
          <p:cNvSpPr>
            <a:spLocks noChangeArrowheads="1"/>
          </p:cNvSpPr>
          <p:nvPr/>
        </p:nvSpPr>
        <p:spPr bwMode="auto">
          <a:xfrm>
            <a:off x="293688" y="3244850"/>
            <a:ext cx="2233612" cy="303371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703" name="Line 275"/>
          <p:cNvSpPr>
            <a:spLocks noChangeShapeType="1"/>
          </p:cNvSpPr>
          <p:nvPr/>
        </p:nvSpPr>
        <p:spPr bwMode="auto">
          <a:xfrm>
            <a:off x="1090613" y="4522788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04" name="Line 276"/>
          <p:cNvSpPr>
            <a:spLocks noChangeShapeType="1"/>
          </p:cNvSpPr>
          <p:nvPr/>
        </p:nvSpPr>
        <p:spPr bwMode="auto">
          <a:xfrm flipH="1">
            <a:off x="984250" y="4629150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05" name="Freeform 277"/>
          <p:cNvSpPr>
            <a:spLocks/>
          </p:cNvSpPr>
          <p:nvPr/>
        </p:nvSpPr>
        <p:spPr bwMode="auto">
          <a:xfrm>
            <a:off x="1144588" y="4416425"/>
            <a:ext cx="106362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06" name="Oval 278"/>
          <p:cNvSpPr>
            <a:spLocks noChangeArrowheads="1"/>
          </p:cNvSpPr>
          <p:nvPr/>
        </p:nvSpPr>
        <p:spPr bwMode="auto">
          <a:xfrm>
            <a:off x="1304925" y="5692775"/>
            <a:ext cx="212725" cy="212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707" name="Line 279"/>
          <p:cNvSpPr>
            <a:spLocks noChangeShapeType="1"/>
          </p:cNvSpPr>
          <p:nvPr/>
        </p:nvSpPr>
        <p:spPr bwMode="auto">
          <a:xfrm>
            <a:off x="1411288" y="57467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08" name="Line 280"/>
          <p:cNvSpPr>
            <a:spLocks noChangeShapeType="1"/>
          </p:cNvSpPr>
          <p:nvPr/>
        </p:nvSpPr>
        <p:spPr bwMode="auto">
          <a:xfrm>
            <a:off x="1411288" y="59055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09" name="AutoShape 281"/>
          <p:cNvSpPr>
            <a:spLocks noChangeArrowheads="1"/>
          </p:cNvSpPr>
          <p:nvPr/>
        </p:nvSpPr>
        <p:spPr bwMode="auto">
          <a:xfrm rot="10800000">
            <a:off x="1357313" y="6011863"/>
            <a:ext cx="106362" cy="539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710" name="Line 282"/>
          <p:cNvSpPr>
            <a:spLocks noChangeShapeType="1"/>
          </p:cNvSpPr>
          <p:nvPr/>
        </p:nvSpPr>
        <p:spPr bwMode="auto">
          <a:xfrm>
            <a:off x="1250950" y="484187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1" name="Line 283"/>
          <p:cNvSpPr>
            <a:spLocks noChangeShapeType="1"/>
          </p:cNvSpPr>
          <p:nvPr/>
        </p:nvSpPr>
        <p:spPr bwMode="auto">
          <a:xfrm>
            <a:off x="1411288" y="48418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2" name="Line 284"/>
          <p:cNvSpPr>
            <a:spLocks noChangeShapeType="1"/>
          </p:cNvSpPr>
          <p:nvPr/>
        </p:nvSpPr>
        <p:spPr bwMode="auto">
          <a:xfrm flipH="1">
            <a:off x="1730375" y="4522788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3" name="Line 285"/>
          <p:cNvSpPr>
            <a:spLocks noChangeShapeType="1"/>
          </p:cNvSpPr>
          <p:nvPr/>
        </p:nvSpPr>
        <p:spPr bwMode="auto">
          <a:xfrm>
            <a:off x="1730375" y="4629150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4" name="Freeform 286"/>
          <p:cNvSpPr>
            <a:spLocks/>
          </p:cNvSpPr>
          <p:nvPr/>
        </p:nvSpPr>
        <p:spPr bwMode="auto">
          <a:xfrm flipH="1">
            <a:off x="1570038" y="4416425"/>
            <a:ext cx="106362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5" name="Line 287"/>
          <p:cNvSpPr>
            <a:spLocks noChangeShapeType="1"/>
          </p:cNvSpPr>
          <p:nvPr/>
        </p:nvSpPr>
        <p:spPr bwMode="auto">
          <a:xfrm flipH="1">
            <a:off x="1250950" y="4416425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6" name="Line 288"/>
          <p:cNvSpPr>
            <a:spLocks noChangeShapeType="1"/>
          </p:cNvSpPr>
          <p:nvPr/>
        </p:nvSpPr>
        <p:spPr bwMode="auto">
          <a:xfrm>
            <a:off x="1090613" y="388461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7" name="Line 289"/>
          <p:cNvSpPr>
            <a:spLocks noChangeShapeType="1"/>
          </p:cNvSpPr>
          <p:nvPr/>
        </p:nvSpPr>
        <p:spPr bwMode="auto">
          <a:xfrm>
            <a:off x="984250" y="3352800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8" name="Freeform 290"/>
          <p:cNvSpPr>
            <a:spLocks/>
          </p:cNvSpPr>
          <p:nvPr/>
        </p:nvSpPr>
        <p:spPr bwMode="auto">
          <a:xfrm>
            <a:off x="931863" y="3459163"/>
            <a:ext cx="212725" cy="319087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19" name="Line 291"/>
          <p:cNvSpPr>
            <a:spLocks noChangeShapeType="1"/>
          </p:cNvSpPr>
          <p:nvPr/>
        </p:nvSpPr>
        <p:spPr bwMode="auto">
          <a:xfrm>
            <a:off x="1038225" y="33528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0" name="Line 292"/>
          <p:cNvSpPr>
            <a:spLocks noChangeShapeType="1"/>
          </p:cNvSpPr>
          <p:nvPr/>
        </p:nvSpPr>
        <p:spPr bwMode="auto">
          <a:xfrm>
            <a:off x="1730375" y="388461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1" name="Line 293"/>
          <p:cNvSpPr>
            <a:spLocks noChangeShapeType="1"/>
          </p:cNvSpPr>
          <p:nvPr/>
        </p:nvSpPr>
        <p:spPr bwMode="auto">
          <a:xfrm>
            <a:off x="1570038" y="399097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2" name="Line 294"/>
          <p:cNvSpPr>
            <a:spLocks noChangeShapeType="1"/>
          </p:cNvSpPr>
          <p:nvPr/>
        </p:nvSpPr>
        <p:spPr bwMode="auto">
          <a:xfrm flipH="1">
            <a:off x="1463675" y="4097338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3" name="Freeform 295"/>
          <p:cNvSpPr>
            <a:spLocks/>
          </p:cNvSpPr>
          <p:nvPr/>
        </p:nvSpPr>
        <p:spPr bwMode="auto">
          <a:xfrm>
            <a:off x="1624013" y="3884613"/>
            <a:ext cx="106362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4" name="Line 296"/>
          <p:cNvSpPr>
            <a:spLocks noChangeShapeType="1"/>
          </p:cNvSpPr>
          <p:nvPr/>
        </p:nvSpPr>
        <p:spPr bwMode="auto">
          <a:xfrm flipH="1">
            <a:off x="1250950" y="399097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5" name="Line 297"/>
          <p:cNvSpPr>
            <a:spLocks noChangeShapeType="1"/>
          </p:cNvSpPr>
          <p:nvPr/>
        </p:nvSpPr>
        <p:spPr bwMode="auto">
          <a:xfrm>
            <a:off x="1250950" y="4097338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6" name="Freeform 298"/>
          <p:cNvSpPr>
            <a:spLocks/>
          </p:cNvSpPr>
          <p:nvPr/>
        </p:nvSpPr>
        <p:spPr bwMode="auto">
          <a:xfrm flipH="1">
            <a:off x="1090613" y="3884613"/>
            <a:ext cx="107950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7" name="Line 299"/>
          <p:cNvSpPr>
            <a:spLocks noChangeShapeType="1"/>
          </p:cNvSpPr>
          <p:nvPr/>
        </p:nvSpPr>
        <p:spPr bwMode="auto">
          <a:xfrm>
            <a:off x="825500" y="399097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8" name="Line 300"/>
          <p:cNvSpPr>
            <a:spLocks noChangeShapeType="1"/>
          </p:cNvSpPr>
          <p:nvPr/>
        </p:nvSpPr>
        <p:spPr bwMode="auto">
          <a:xfrm flipH="1">
            <a:off x="719138" y="4097338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29" name="Freeform 301"/>
          <p:cNvSpPr>
            <a:spLocks/>
          </p:cNvSpPr>
          <p:nvPr/>
        </p:nvSpPr>
        <p:spPr bwMode="auto">
          <a:xfrm>
            <a:off x="877888" y="3884613"/>
            <a:ext cx="106362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0" name="Line 302"/>
          <p:cNvSpPr>
            <a:spLocks noChangeShapeType="1"/>
          </p:cNvSpPr>
          <p:nvPr/>
        </p:nvSpPr>
        <p:spPr bwMode="auto">
          <a:xfrm>
            <a:off x="1090613" y="4310063"/>
            <a:ext cx="639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1" name="Line 303"/>
          <p:cNvSpPr>
            <a:spLocks noChangeShapeType="1"/>
          </p:cNvSpPr>
          <p:nvPr/>
        </p:nvSpPr>
        <p:spPr bwMode="auto">
          <a:xfrm>
            <a:off x="984250" y="3884613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2" name="Line 304"/>
          <p:cNvSpPr>
            <a:spLocks noChangeShapeType="1"/>
          </p:cNvSpPr>
          <p:nvPr/>
        </p:nvSpPr>
        <p:spPr bwMode="auto">
          <a:xfrm>
            <a:off x="984250" y="431006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3" name="Line 305"/>
          <p:cNvSpPr>
            <a:spLocks noChangeShapeType="1"/>
          </p:cNvSpPr>
          <p:nvPr/>
        </p:nvSpPr>
        <p:spPr bwMode="auto">
          <a:xfrm>
            <a:off x="984250" y="441642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4" name="Line 306"/>
          <p:cNvSpPr>
            <a:spLocks noChangeShapeType="1"/>
          </p:cNvSpPr>
          <p:nvPr/>
        </p:nvSpPr>
        <p:spPr bwMode="auto">
          <a:xfrm flipH="1">
            <a:off x="1995488" y="3990975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5" name="Line 307"/>
          <p:cNvSpPr>
            <a:spLocks noChangeShapeType="1"/>
          </p:cNvSpPr>
          <p:nvPr/>
        </p:nvSpPr>
        <p:spPr bwMode="auto">
          <a:xfrm>
            <a:off x="1995488" y="4097338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6" name="Freeform 308"/>
          <p:cNvSpPr>
            <a:spLocks/>
          </p:cNvSpPr>
          <p:nvPr/>
        </p:nvSpPr>
        <p:spPr bwMode="auto">
          <a:xfrm flipH="1">
            <a:off x="1836738" y="3884613"/>
            <a:ext cx="106362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7" name="Line 309"/>
          <p:cNvSpPr>
            <a:spLocks noChangeShapeType="1"/>
          </p:cNvSpPr>
          <p:nvPr/>
        </p:nvSpPr>
        <p:spPr bwMode="auto">
          <a:xfrm flipH="1">
            <a:off x="1836738" y="431006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8" name="Line 310"/>
          <p:cNvSpPr>
            <a:spLocks noChangeShapeType="1"/>
          </p:cNvSpPr>
          <p:nvPr/>
        </p:nvSpPr>
        <p:spPr bwMode="auto">
          <a:xfrm>
            <a:off x="1038225" y="37782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39" name="Line 311"/>
          <p:cNvSpPr>
            <a:spLocks noChangeShapeType="1"/>
          </p:cNvSpPr>
          <p:nvPr/>
        </p:nvSpPr>
        <p:spPr bwMode="auto">
          <a:xfrm>
            <a:off x="1730375" y="3352800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0" name="Freeform 312"/>
          <p:cNvSpPr>
            <a:spLocks/>
          </p:cNvSpPr>
          <p:nvPr/>
        </p:nvSpPr>
        <p:spPr bwMode="auto">
          <a:xfrm>
            <a:off x="1676400" y="3459163"/>
            <a:ext cx="212725" cy="319087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1" name="Line 313"/>
          <p:cNvSpPr>
            <a:spLocks noChangeShapeType="1"/>
          </p:cNvSpPr>
          <p:nvPr/>
        </p:nvSpPr>
        <p:spPr bwMode="auto">
          <a:xfrm>
            <a:off x="1782763" y="33528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2" name="Line 314"/>
          <p:cNvSpPr>
            <a:spLocks noChangeShapeType="1"/>
          </p:cNvSpPr>
          <p:nvPr/>
        </p:nvSpPr>
        <p:spPr bwMode="auto">
          <a:xfrm>
            <a:off x="1730375" y="3884613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3" name="Line 315"/>
          <p:cNvSpPr>
            <a:spLocks noChangeShapeType="1"/>
          </p:cNvSpPr>
          <p:nvPr/>
        </p:nvSpPr>
        <p:spPr bwMode="auto">
          <a:xfrm>
            <a:off x="1782763" y="37782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4" name="Line 316"/>
          <p:cNvSpPr>
            <a:spLocks noChangeShapeType="1"/>
          </p:cNvSpPr>
          <p:nvPr/>
        </p:nvSpPr>
        <p:spPr bwMode="auto">
          <a:xfrm flipV="1">
            <a:off x="1570038" y="43100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5" name="Line 317"/>
          <p:cNvSpPr>
            <a:spLocks noChangeShapeType="1"/>
          </p:cNvSpPr>
          <p:nvPr/>
        </p:nvSpPr>
        <p:spPr bwMode="auto">
          <a:xfrm flipV="1">
            <a:off x="1250950" y="441642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6" name="Line 318"/>
          <p:cNvSpPr>
            <a:spLocks noChangeShapeType="1"/>
          </p:cNvSpPr>
          <p:nvPr/>
        </p:nvSpPr>
        <p:spPr bwMode="auto">
          <a:xfrm flipV="1">
            <a:off x="1357313" y="3884613"/>
            <a:ext cx="160337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7" name="Line 319"/>
          <p:cNvSpPr>
            <a:spLocks noChangeShapeType="1"/>
          </p:cNvSpPr>
          <p:nvPr/>
        </p:nvSpPr>
        <p:spPr bwMode="auto">
          <a:xfrm>
            <a:off x="1517650" y="3884613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8" name="Line 320"/>
          <p:cNvSpPr>
            <a:spLocks noChangeShapeType="1"/>
          </p:cNvSpPr>
          <p:nvPr/>
        </p:nvSpPr>
        <p:spPr bwMode="auto">
          <a:xfrm>
            <a:off x="1304925" y="3884613"/>
            <a:ext cx="1587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49" name="Line 321"/>
          <p:cNvSpPr>
            <a:spLocks noChangeShapeType="1"/>
          </p:cNvSpPr>
          <p:nvPr/>
        </p:nvSpPr>
        <p:spPr bwMode="auto">
          <a:xfrm flipH="1">
            <a:off x="1038225" y="3884613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0" name="Line 322"/>
          <p:cNvSpPr>
            <a:spLocks noChangeShapeType="1"/>
          </p:cNvSpPr>
          <p:nvPr/>
        </p:nvSpPr>
        <p:spPr bwMode="auto">
          <a:xfrm>
            <a:off x="1250950" y="4948238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1" name="Line 323"/>
          <p:cNvSpPr>
            <a:spLocks noChangeShapeType="1"/>
          </p:cNvSpPr>
          <p:nvPr/>
        </p:nvSpPr>
        <p:spPr bwMode="auto">
          <a:xfrm flipH="1">
            <a:off x="1144588" y="50546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2" name="Freeform 324"/>
          <p:cNvSpPr>
            <a:spLocks/>
          </p:cNvSpPr>
          <p:nvPr/>
        </p:nvSpPr>
        <p:spPr bwMode="auto">
          <a:xfrm>
            <a:off x="1304925" y="4841875"/>
            <a:ext cx="106363" cy="425450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3" name="Line 325"/>
          <p:cNvSpPr>
            <a:spLocks noChangeShapeType="1"/>
          </p:cNvSpPr>
          <p:nvPr/>
        </p:nvSpPr>
        <p:spPr bwMode="auto">
          <a:xfrm>
            <a:off x="1782763" y="38846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4" name="Line 326"/>
          <p:cNvSpPr>
            <a:spLocks noChangeShapeType="1"/>
          </p:cNvSpPr>
          <p:nvPr/>
        </p:nvSpPr>
        <p:spPr bwMode="auto">
          <a:xfrm>
            <a:off x="2208213" y="3884613"/>
            <a:ext cx="0" cy="138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5" name="Line 327"/>
          <p:cNvSpPr>
            <a:spLocks noChangeShapeType="1"/>
          </p:cNvSpPr>
          <p:nvPr/>
        </p:nvSpPr>
        <p:spPr bwMode="auto">
          <a:xfrm flipH="1">
            <a:off x="2368550" y="5319713"/>
            <a:ext cx="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6" name="Line 328"/>
          <p:cNvSpPr>
            <a:spLocks noChangeShapeType="1"/>
          </p:cNvSpPr>
          <p:nvPr/>
        </p:nvSpPr>
        <p:spPr bwMode="auto">
          <a:xfrm>
            <a:off x="2368550" y="5427663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7" name="Freeform 329"/>
          <p:cNvSpPr>
            <a:spLocks/>
          </p:cNvSpPr>
          <p:nvPr/>
        </p:nvSpPr>
        <p:spPr bwMode="auto">
          <a:xfrm flipH="1">
            <a:off x="2208213" y="5213350"/>
            <a:ext cx="106362" cy="427038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8" name="Line 330"/>
          <p:cNvSpPr>
            <a:spLocks noChangeShapeType="1"/>
          </p:cNvSpPr>
          <p:nvPr/>
        </p:nvSpPr>
        <p:spPr bwMode="auto">
          <a:xfrm rot="10800000">
            <a:off x="1411288" y="5640388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59" name="Line 331"/>
          <p:cNvSpPr>
            <a:spLocks noChangeShapeType="1"/>
          </p:cNvSpPr>
          <p:nvPr/>
        </p:nvSpPr>
        <p:spPr bwMode="auto">
          <a:xfrm>
            <a:off x="1411288" y="5586413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60" name="Line 332"/>
          <p:cNvSpPr>
            <a:spLocks noChangeShapeType="1"/>
          </p:cNvSpPr>
          <p:nvPr/>
        </p:nvSpPr>
        <p:spPr bwMode="auto">
          <a:xfrm flipH="1">
            <a:off x="771525" y="4310063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61" name="Line 333"/>
          <p:cNvSpPr>
            <a:spLocks noChangeShapeType="1"/>
          </p:cNvSpPr>
          <p:nvPr/>
        </p:nvSpPr>
        <p:spPr bwMode="auto">
          <a:xfrm rot="10800000" flipH="1">
            <a:off x="825500" y="4416425"/>
            <a:ext cx="15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62" name="Line 334"/>
          <p:cNvSpPr>
            <a:spLocks noChangeShapeType="1"/>
          </p:cNvSpPr>
          <p:nvPr/>
        </p:nvSpPr>
        <p:spPr bwMode="auto">
          <a:xfrm>
            <a:off x="771525" y="4310063"/>
            <a:ext cx="0" cy="477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63" name="Line 335"/>
          <p:cNvSpPr>
            <a:spLocks noChangeShapeType="1"/>
          </p:cNvSpPr>
          <p:nvPr/>
        </p:nvSpPr>
        <p:spPr bwMode="auto">
          <a:xfrm>
            <a:off x="825500" y="4416425"/>
            <a:ext cx="0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64" name="Oval 336"/>
          <p:cNvSpPr>
            <a:spLocks noChangeArrowheads="1"/>
          </p:cNvSpPr>
          <p:nvPr/>
        </p:nvSpPr>
        <p:spPr bwMode="auto">
          <a:xfrm>
            <a:off x="665163" y="5692775"/>
            <a:ext cx="212725" cy="212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765" name="Line 337"/>
          <p:cNvSpPr>
            <a:spLocks noChangeShapeType="1"/>
          </p:cNvSpPr>
          <p:nvPr/>
        </p:nvSpPr>
        <p:spPr bwMode="auto">
          <a:xfrm>
            <a:off x="771525" y="57467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66" name="Line 338"/>
          <p:cNvSpPr>
            <a:spLocks noChangeShapeType="1"/>
          </p:cNvSpPr>
          <p:nvPr/>
        </p:nvSpPr>
        <p:spPr bwMode="auto">
          <a:xfrm>
            <a:off x="771525" y="59055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67" name="AutoShape 339"/>
          <p:cNvSpPr>
            <a:spLocks noChangeArrowheads="1"/>
          </p:cNvSpPr>
          <p:nvPr/>
        </p:nvSpPr>
        <p:spPr bwMode="auto">
          <a:xfrm rot="10800000">
            <a:off x="719138" y="6011863"/>
            <a:ext cx="106362" cy="539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768" name="Line 340"/>
          <p:cNvSpPr>
            <a:spLocks noChangeShapeType="1"/>
          </p:cNvSpPr>
          <p:nvPr/>
        </p:nvSpPr>
        <p:spPr bwMode="auto">
          <a:xfrm>
            <a:off x="771525" y="4735513"/>
            <a:ext cx="0" cy="957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69" name="Oval 341"/>
          <p:cNvSpPr>
            <a:spLocks noChangeArrowheads="1"/>
          </p:cNvSpPr>
          <p:nvPr/>
        </p:nvSpPr>
        <p:spPr bwMode="auto">
          <a:xfrm>
            <a:off x="719138" y="5692775"/>
            <a:ext cx="212725" cy="212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770" name="Line 342"/>
          <p:cNvSpPr>
            <a:spLocks noChangeShapeType="1"/>
          </p:cNvSpPr>
          <p:nvPr/>
        </p:nvSpPr>
        <p:spPr bwMode="auto">
          <a:xfrm>
            <a:off x="825500" y="574675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71" name="Line 343"/>
          <p:cNvSpPr>
            <a:spLocks noChangeShapeType="1"/>
          </p:cNvSpPr>
          <p:nvPr/>
        </p:nvSpPr>
        <p:spPr bwMode="auto">
          <a:xfrm>
            <a:off x="825500" y="5905500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72" name="AutoShape 344"/>
          <p:cNvSpPr>
            <a:spLocks noChangeArrowheads="1"/>
          </p:cNvSpPr>
          <p:nvPr/>
        </p:nvSpPr>
        <p:spPr bwMode="auto">
          <a:xfrm rot="10800000">
            <a:off x="771525" y="6011863"/>
            <a:ext cx="106363" cy="539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773" name="Line 345"/>
          <p:cNvSpPr>
            <a:spLocks noChangeShapeType="1"/>
          </p:cNvSpPr>
          <p:nvPr/>
        </p:nvSpPr>
        <p:spPr bwMode="auto">
          <a:xfrm flipH="1">
            <a:off x="612775" y="38846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74" name="Line 346"/>
          <p:cNvSpPr>
            <a:spLocks noChangeShapeType="1"/>
          </p:cNvSpPr>
          <p:nvPr/>
        </p:nvSpPr>
        <p:spPr bwMode="auto">
          <a:xfrm flipH="1">
            <a:off x="612775" y="3884613"/>
            <a:ext cx="0" cy="132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75" name="Line 347"/>
          <p:cNvSpPr>
            <a:spLocks noChangeShapeType="1"/>
          </p:cNvSpPr>
          <p:nvPr/>
        </p:nvSpPr>
        <p:spPr bwMode="auto">
          <a:xfrm>
            <a:off x="452438" y="5319713"/>
            <a:ext cx="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76" name="Line 348"/>
          <p:cNvSpPr>
            <a:spLocks noChangeShapeType="1"/>
          </p:cNvSpPr>
          <p:nvPr/>
        </p:nvSpPr>
        <p:spPr bwMode="auto">
          <a:xfrm flipH="1">
            <a:off x="346075" y="5427663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77" name="Freeform 349"/>
          <p:cNvSpPr>
            <a:spLocks/>
          </p:cNvSpPr>
          <p:nvPr/>
        </p:nvSpPr>
        <p:spPr bwMode="auto">
          <a:xfrm>
            <a:off x="506413" y="5213350"/>
            <a:ext cx="106362" cy="427038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78" name="Line 350"/>
          <p:cNvSpPr>
            <a:spLocks noChangeShapeType="1"/>
          </p:cNvSpPr>
          <p:nvPr/>
        </p:nvSpPr>
        <p:spPr bwMode="auto">
          <a:xfrm rot="10800000" flipH="1">
            <a:off x="612775" y="5640388"/>
            <a:ext cx="79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79" name="Line 351"/>
          <p:cNvSpPr>
            <a:spLocks noChangeShapeType="1"/>
          </p:cNvSpPr>
          <p:nvPr/>
        </p:nvSpPr>
        <p:spPr bwMode="auto">
          <a:xfrm>
            <a:off x="1250950" y="5319713"/>
            <a:ext cx="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0" name="Line 352"/>
          <p:cNvSpPr>
            <a:spLocks noChangeShapeType="1"/>
          </p:cNvSpPr>
          <p:nvPr/>
        </p:nvSpPr>
        <p:spPr bwMode="auto">
          <a:xfrm flipH="1">
            <a:off x="1144588" y="5427663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1" name="Freeform 353"/>
          <p:cNvSpPr>
            <a:spLocks/>
          </p:cNvSpPr>
          <p:nvPr/>
        </p:nvSpPr>
        <p:spPr bwMode="auto">
          <a:xfrm>
            <a:off x="1304925" y="5213350"/>
            <a:ext cx="106363" cy="427038"/>
          </a:xfrm>
          <a:custGeom>
            <a:avLst/>
            <a:gdLst>
              <a:gd name="T0" fmla="*/ 2147483647 w 96"/>
              <a:gd name="T1" fmla="*/ 2147483647 h 384"/>
              <a:gd name="T2" fmla="*/ 2147483647 w 96"/>
              <a:gd name="T3" fmla="*/ 2147483647 h 384"/>
              <a:gd name="T4" fmla="*/ 0 w 96"/>
              <a:gd name="T5" fmla="*/ 2147483647 h 384"/>
              <a:gd name="T6" fmla="*/ 0 w 96"/>
              <a:gd name="T7" fmla="*/ 2147483647 h 384"/>
              <a:gd name="T8" fmla="*/ 2147483647 w 96"/>
              <a:gd name="T9" fmla="*/ 2147483647 h 384"/>
              <a:gd name="T10" fmla="*/ 2147483647 w 9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384">
                <a:moveTo>
                  <a:pt x="96" y="384"/>
                </a:moveTo>
                <a:lnTo>
                  <a:pt x="96" y="288"/>
                </a:lnTo>
                <a:lnTo>
                  <a:pt x="0" y="288"/>
                </a:lnTo>
                <a:lnTo>
                  <a:pt x="0" y="96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2" name="Line 354"/>
          <p:cNvSpPr>
            <a:spLocks noChangeShapeType="1"/>
          </p:cNvSpPr>
          <p:nvPr/>
        </p:nvSpPr>
        <p:spPr bwMode="auto">
          <a:xfrm flipV="1">
            <a:off x="293688" y="6224588"/>
            <a:ext cx="223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3" name="Line 355"/>
          <p:cNvSpPr>
            <a:spLocks noChangeShapeType="1"/>
          </p:cNvSpPr>
          <p:nvPr/>
        </p:nvSpPr>
        <p:spPr bwMode="auto">
          <a:xfrm flipV="1">
            <a:off x="293688" y="6172200"/>
            <a:ext cx="223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4" name="Line 356"/>
          <p:cNvSpPr>
            <a:spLocks noChangeShapeType="1"/>
          </p:cNvSpPr>
          <p:nvPr/>
        </p:nvSpPr>
        <p:spPr bwMode="auto">
          <a:xfrm>
            <a:off x="1836738" y="4629150"/>
            <a:ext cx="0" cy="159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5" name="Line 357"/>
          <p:cNvSpPr>
            <a:spLocks noChangeShapeType="1"/>
          </p:cNvSpPr>
          <p:nvPr/>
        </p:nvSpPr>
        <p:spPr bwMode="auto">
          <a:xfrm>
            <a:off x="984250" y="4629150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6" name="Line 358"/>
          <p:cNvSpPr>
            <a:spLocks noChangeShapeType="1"/>
          </p:cNvSpPr>
          <p:nvPr/>
        </p:nvSpPr>
        <p:spPr bwMode="auto">
          <a:xfrm flipV="1">
            <a:off x="3509963" y="441642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7" name="Line 359"/>
          <p:cNvSpPr>
            <a:spLocks noChangeShapeType="1"/>
          </p:cNvSpPr>
          <p:nvPr/>
        </p:nvSpPr>
        <p:spPr bwMode="auto">
          <a:xfrm flipV="1">
            <a:off x="3297238" y="441642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8" name="Line 360"/>
          <p:cNvSpPr>
            <a:spLocks noChangeShapeType="1"/>
          </p:cNvSpPr>
          <p:nvPr/>
        </p:nvSpPr>
        <p:spPr bwMode="auto">
          <a:xfrm>
            <a:off x="2713038" y="3990975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89" name="Line 361"/>
          <p:cNvSpPr>
            <a:spLocks noChangeShapeType="1"/>
          </p:cNvSpPr>
          <p:nvPr/>
        </p:nvSpPr>
        <p:spPr bwMode="auto">
          <a:xfrm>
            <a:off x="4095750" y="3990975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0" name="Line 362"/>
          <p:cNvSpPr>
            <a:spLocks noChangeShapeType="1"/>
          </p:cNvSpPr>
          <p:nvPr/>
        </p:nvSpPr>
        <p:spPr bwMode="auto">
          <a:xfrm flipV="1">
            <a:off x="2978150" y="59594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1" name="Line 363"/>
          <p:cNvSpPr>
            <a:spLocks noChangeShapeType="1"/>
          </p:cNvSpPr>
          <p:nvPr/>
        </p:nvSpPr>
        <p:spPr bwMode="auto">
          <a:xfrm flipV="1">
            <a:off x="3829050" y="59594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2" name="Line 364"/>
          <p:cNvSpPr>
            <a:spLocks noChangeShapeType="1"/>
          </p:cNvSpPr>
          <p:nvPr/>
        </p:nvSpPr>
        <p:spPr bwMode="auto">
          <a:xfrm flipV="1">
            <a:off x="1836738" y="59594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3" name="Line 365"/>
          <p:cNvSpPr>
            <a:spLocks noChangeShapeType="1"/>
          </p:cNvSpPr>
          <p:nvPr/>
        </p:nvSpPr>
        <p:spPr bwMode="auto">
          <a:xfrm flipV="1">
            <a:off x="984250" y="5959475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4" name="Line 366"/>
          <p:cNvSpPr>
            <a:spLocks noChangeShapeType="1"/>
          </p:cNvSpPr>
          <p:nvPr/>
        </p:nvSpPr>
        <p:spPr bwMode="auto">
          <a:xfrm flipV="1">
            <a:off x="1304925" y="3830638"/>
            <a:ext cx="0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5" name="Line 367"/>
          <p:cNvSpPr>
            <a:spLocks noChangeShapeType="1"/>
          </p:cNvSpPr>
          <p:nvPr/>
        </p:nvSpPr>
        <p:spPr bwMode="auto">
          <a:xfrm>
            <a:off x="1304925" y="3830638"/>
            <a:ext cx="957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6" name="Line 368"/>
          <p:cNvSpPr>
            <a:spLocks noChangeShapeType="1"/>
          </p:cNvSpPr>
          <p:nvPr/>
        </p:nvSpPr>
        <p:spPr bwMode="auto">
          <a:xfrm>
            <a:off x="2208213" y="3884613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7" name="Line 369"/>
          <p:cNvSpPr>
            <a:spLocks noChangeShapeType="1"/>
          </p:cNvSpPr>
          <p:nvPr/>
        </p:nvSpPr>
        <p:spPr bwMode="auto">
          <a:xfrm>
            <a:off x="293688" y="4097338"/>
            <a:ext cx="477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8" name="Line 370"/>
          <p:cNvSpPr>
            <a:spLocks noChangeShapeType="1"/>
          </p:cNvSpPr>
          <p:nvPr/>
        </p:nvSpPr>
        <p:spPr bwMode="auto">
          <a:xfrm>
            <a:off x="2101850" y="4097338"/>
            <a:ext cx="0" cy="5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99" name="Line 371"/>
          <p:cNvSpPr>
            <a:spLocks noChangeShapeType="1"/>
          </p:cNvSpPr>
          <p:nvPr/>
        </p:nvSpPr>
        <p:spPr bwMode="auto">
          <a:xfrm flipH="1">
            <a:off x="452438" y="4149725"/>
            <a:ext cx="1649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00" name="Line 372"/>
          <p:cNvSpPr>
            <a:spLocks noChangeShapeType="1"/>
          </p:cNvSpPr>
          <p:nvPr/>
        </p:nvSpPr>
        <p:spPr bwMode="auto">
          <a:xfrm>
            <a:off x="293688" y="4149725"/>
            <a:ext cx="477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01" name="Line 373"/>
          <p:cNvSpPr>
            <a:spLocks noChangeShapeType="1"/>
          </p:cNvSpPr>
          <p:nvPr/>
        </p:nvSpPr>
        <p:spPr bwMode="auto">
          <a:xfrm>
            <a:off x="1995488" y="3830638"/>
            <a:ext cx="53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02" name="Line 374"/>
          <p:cNvSpPr>
            <a:spLocks noChangeShapeType="1"/>
          </p:cNvSpPr>
          <p:nvPr/>
        </p:nvSpPr>
        <p:spPr bwMode="auto">
          <a:xfrm>
            <a:off x="1995488" y="3884613"/>
            <a:ext cx="53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03" name="Text Box 375"/>
          <p:cNvSpPr txBox="1">
            <a:spLocks noChangeArrowheads="1"/>
          </p:cNvSpPr>
          <p:nvPr/>
        </p:nvSpPr>
        <p:spPr bwMode="auto">
          <a:xfrm>
            <a:off x="977900" y="4845050"/>
            <a:ext cx="330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RN</a:t>
            </a:r>
          </a:p>
        </p:txBody>
      </p:sp>
      <p:sp>
        <p:nvSpPr>
          <p:cNvPr id="24804" name="Text Box 376"/>
          <p:cNvSpPr txBox="1">
            <a:spLocks noChangeArrowheads="1"/>
          </p:cNvSpPr>
          <p:nvPr/>
        </p:nvSpPr>
        <p:spPr bwMode="auto">
          <a:xfrm>
            <a:off x="982663" y="5226050"/>
            <a:ext cx="3254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SN</a:t>
            </a:r>
          </a:p>
        </p:txBody>
      </p:sp>
      <p:sp>
        <p:nvSpPr>
          <p:cNvPr id="24805" name="Text Box 377"/>
          <p:cNvSpPr txBox="1">
            <a:spLocks noChangeArrowheads="1"/>
          </p:cNvSpPr>
          <p:nvPr/>
        </p:nvSpPr>
        <p:spPr bwMode="auto">
          <a:xfrm>
            <a:off x="228600" y="5186363"/>
            <a:ext cx="3206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SP</a:t>
            </a:r>
          </a:p>
        </p:txBody>
      </p:sp>
      <p:sp>
        <p:nvSpPr>
          <p:cNvPr id="24806" name="Text Box 378"/>
          <p:cNvSpPr txBox="1">
            <a:spLocks noChangeArrowheads="1"/>
          </p:cNvSpPr>
          <p:nvPr/>
        </p:nvSpPr>
        <p:spPr bwMode="auto">
          <a:xfrm>
            <a:off x="2290763" y="5186363"/>
            <a:ext cx="3254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RP</a:t>
            </a:r>
          </a:p>
        </p:txBody>
      </p:sp>
      <p:sp>
        <p:nvSpPr>
          <p:cNvPr id="24807" name="Text Box 379"/>
          <p:cNvSpPr txBox="1">
            <a:spLocks noChangeArrowheads="1"/>
          </p:cNvSpPr>
          <p:nvPr/>
        </p:nvSpPr>
        <p:spPr bwMode="auto">
          <a:xfrm>
            <a:off x="527050" y="5813425"/>
            <a:ext cx="247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I</a:t>
            </a:r>
            <a:r>
              <a:rPr lang="de-DE" altLang="de-DE" sz="800" baseline="-25000">
                <a:latin typeface="Arial" charset="0"/>
                <a:cs typeface="Arial" charset="0"/>
              </a:rPr>
              <a:t>L</a:t>
            </a:r>
          </a:p>
        </p:txBody>
      </p:sp>
      <p:sp>
        <p:nvSpPr>
          <p:cNvPr id="24808" name="Text Box 380"/>
          <p:cNvSpPr txBox="1">
            <a:spLocks noChangeArrowheads="1"/>
          </p:cNvSpPr>
          <p:nvPr/>
        </p:nvSpPr>
        <p:spPr bwMode="auto">
          <a:xfrm>
            <a:off x="273050" y="3244850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SR  D-latch</a:t>
            </a:r>
          </a:p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(counter)</a:t>
            </a:r>
          </a:p>
        </p:txBody>
      </p:sp>
      <p:sp>
        <p:nvSpPr>
          <p:cNvPr id="24809" name="Text Box 381"/>
          <p:cNvSpPr txBox="1">
            <a:spLocks noChangeArrowheads="1"/>
          </p:cNvSpPr>
          <p:nvPr/>
        </p:nvSpPr>
        <p:spPr bwMode="auto">
          <a:xfrm>
            <a:off x="2771775" y="3625850"/>
            <a:ext cx="13160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Simple D-latch (TS latch)</a:t>
            </a:r>
          </a:p>
        </p:txBody>
      </p:sp>
      <p:sp>
        <p:nvSpPr>
          <p:cNvPr id="24810" name="Text Box 382"/>
          <p:cNvSpPr txBox="1">
            <a:spLocks noChangeArrowheads="1"/>
          </p:cNvSpPr>
          <p:nvPr/>
        </p:nvSpPr>
        <p:spPr bwMode="auto">
          <a:xfrm>
            <a:off x="4249738" y="3536950"/>
            <a:ext cx="6080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Oscillator</a:t>
            </a:r>
          </a:p>
        </p:txBody>
      </p:sp>
      <p:sp>
        <p:nvSpPr>
          <p:cNvPr id="24811" name="Text Box 383"/>
          <p:cNvSpPr txBox="1">
            <a:spLocks noChangeArrowheads="1"/>
          </p:cNvSpPr>
          <p:nvPr/>
        </p:nvSpPr>
        <p:spPr bwMode="auto">
          <a:xfrm>
            <a:off x="1155700" y="5835650"/>
            <a:ext cx="247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I</a:t>
            </a:r>
            <a:r>
              <a:rPr lang="de-DE" altLang="de-DE" sz="800" baseline="-250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4812" name="Text Box 384"/>
          <p:cNvSpPr txBox="1">
            <a:spLocks noChangeArrowheads="1"/>
          </p:cNvSpPr>
          <p:nvPr/>
        </p:nvSpPr>
        <p:spPr bwMode="auto">
          <a:xfrm>
            <a:off x="241300" y="3868738"/>
            <a:ext cx="4397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InP/N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13" name="Text Box 385"/>
          <p:cNvSpPr txBox="1">
            <a:spLocks noChangeArrowheads="1"/>
          </p:cNvSpPr>
          <p:nvPr/>
        </p:nvSpPr>
        <p:spPr bwMode="auto">
          <a:xfrm>
            <a:off x="1946275" y="3625850"/>
            <a:ext cx="519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OutN/P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14" name="Text Box 386"/>
          <p:cNvSpPr txBox="1">
            <a:spLocks noChangeArrowheads="1"/>
          </p:cNvSpPr>
          <p:nvPr/>
        </p:nvSpPr>
        <p:spPr bwMode="auto">
          <a:xfrm>
            <a:off x="2527300" y="3778250"/>
            <a:ext cx="338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InP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15" name="Text Box 387"/>
          <p:cNvSpPr txBox="1">
            <a:spLocks noChangeArrowheads="1"/>
          </p:cNvSpPr>
          <p:nvPr/>
        </p:nvSpPr>
        <p:spPr bwMode="auto">
          <a:xfrm>
            <a:off x="3894138" y="3778250"/>
            <a:ext cx="3429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InN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16" name="Text Box 388"/>
          <p:cNvSpPr txBox="1">
            <a:spLocks noChangeArrowheads="1"/>
          </p:cNvSpPr>
          <p:nvPr/>
        </p:nvSpPr>
        <p:spPr bwMode="auto">
          <a:xfrm>
            <a:off x="3117850" y="4235450"/>
            <a:ext cx="519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OutN/P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17" name="Text Box 389"/>
          <p:cNvSpPr txBox="1">
            <a:spLocks noChangeArrowheads="1"/>
          </p:cNvSpPr>
          <p:nvPr/>
        </p:nvSpPr>
        <p:spPr bwMode="auto">
          <a:xfrm>
            <a:off x="241300" y="5988050"/>
            <a:ext cx="3667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LdP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18" name="Text Box 390"/>
          <p:cNvSpPr txBox="1">
            <a:spLocks noChangeArrowheads="1"/>
          </p:cNvSpPr>
          <p:nvPr/>
        </p:nvSpPr>
        <p:spPr bwMode="auto">
          <a:xfrm>
            <a:off x="1841500" y="5759450"/>
            <a:ext cx="371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LdN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19" name="Text Box 391"/>
          <p:cNvSpPr txBox="1">
            <a:spLocks noChangeArrowheads="1"/>
          </p:cNvSpPr>
          <p:nvPr/>
        </p:nvSpPr>
        <p:spPr bwMode="auto">
          <a:xfrm>
            <a:off x="2636838" y="5607050"/>
            <a:ext cx="3667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LdP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20" name="Text Box 392"/>
          <p:cNvSpPr txBox="1">
            <a:spLocks noChangeArrowheads="1"/>
          </p:cNvSpPr>
          <p:nvPr/>
        </p:nvSpPr>
        <p:spPr bwMode="auto">
          <a:xfrm>
            <a:off x="3779838" y="5607050"/>
            <a:ext cx="371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LdN</a:t>
            </a:r>
            <a:endParaRPr lang="de-DE" altLang="de-DE" sz="800" baseline="-25000">
              <a:latin typeface="Arial" charset="0"/>
              <a:cs typeface="Arial" charset="0"/>
            </a:endParaRPr>
          </a:p>
        </p:txBody>
      </p:sp>
      <p:sp>
        <p:nvSpPr>
          <p:cNvPr id="24821" name="Text Box 393"/>
          <p:cNvSpPr txBox="1">
            <a:spLocks noChangeArrowheads="1"/>
          </p:cNvSpPr>
          <p:nvPr/>
        </p:nvSpPr>
        <p:spPr bwMode="auto">
          <a:xfrm>
            <a:off x="774700" y="4373563"/>
            <a:ext cx="252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4822" name="Text Box 394"/>
          <p:cNvSpPr txBox="1">
            <a:spLocks noChangeArrowheads="1"/>
          </p:cNvSpPr>
          <p:nvPr/>
        </p:nvSpPr>
        <p:spPr bwMode="auto">
          <a:xfrm>
            <a:off x="598488" y="4221163"/>
            <a:ext cx="2524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4823" name="Text Box 395"/>
          <p:cNvSpPr txBox="1">
            <a:spLocks noChangeArrowheads="1"/>
          </p:cNvSpPr>
          <p:nvPr/>
        </p:nvSpPr>
        <p:spPr bwMode="auto">
          <a:xfrm>
            <a:off x="1114425" y="4525963"/>
            <a:ext cx="336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MA</a:t>
            </a:r>
          </a:p>
        </p:txBody>
      </p:sp>
      <p:sp>
        <p:nvSpPr>
          <p:cNvPr id="24824" name="Text Box 396"/>
          <p:cNvSpPr txBox="1">
            <a:spLocks noChangeArrowheads="1"/>
          </p:cNvSpPr>
          <p:nvPr/>
        </p:nvSpPr>
        <p:spPr bwMode="auto">
          <a:xfrm>
            <a:off x="1352550" y="4525963"/>
            <a:ext cx="336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800">
                <a:latin typeface="Arial" charset="0"/>
                <a:cs typeface="Arial" charset="0"/>
              </a:rPr>
              <a:t>MB</a:t>
            </a:r>
          </a:p>
        </p:txBody>
      </p:sp>
      <p:sp>
        <p:nvSpPr>
          <p:cNvPr id="24825" name="Rectangle 398"/>
          <p:cNvSpPr>
            <a:spLocks noChangeArrowheads="1"/>
          </p:cNvSpPr>
          <p:nvPr/>
        </p:nvSpPr>
        <p:spPr bwMode="auto">
          <a:xfrm>
            <a:off x="395288" y="2725738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de-DE" sz="1400"/>
              <a:t>SR-Latch</a:t>
            </a:r>
          </a:p>
        </p:txBody>
      </p:sp>
      <p:sp>
        <p:nvSpPr>
          <p:cNvPr id="24826" name="Rectangle 399"/>
          <p:cNvSpPr>
            <a:spLocks noChangeArrowheads="1"/>
          </p:cNvSpPr>
          <p:nvPr/>
        </p:nvSpPr>
        <p:spPr bwMode="auto">
          <a:xfrm>
            <a:off x="1979613" y="3284538"/>
            <a:ext cx="20875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de-DE" sz="1400"/>
              <a:t>D-Latch</a:t>
            </a:r>
          </a:p>
        </p:txBody>
      </p:sp>
      <p:sp>
        <p:nvSpPr>
          <p:cNvPr id="24827" name="Rectangle 400"/>
          <p:cNvSpPr>
            <a:spLocks noChangeArrowheads="1"/>
          </p:cNvSpPr>
          <p:nvPr/>
        </p:nvSpPr>
        <p:spPr bwMode="auto">
          <a:xfrm>
            <a:off x="4211638" y="3213100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1400"/>
              <a:t>Ringoszillator</a:t>
            </a:r>
          </a:p>
        </p:txBody>
      </p:sp>
      <p:sp>
        <p:nvSpPr>
          <p:cNvPr id="24828" name="Freeform 402"/>
          <p:cNvSpPr>
            <a:spLocks/>
          </p:cNvSpPr>
          <p:nvPr/>
        </p:nvSpPr>
        <p:spPr bwMode="auto">
          <a:xfrm>
            <a:off x="5237163" y="1438275"/>
            <a:ext cx="1371600" cy="1143000"/>
          </a:xfrm>
          <a:custGeom>
            <a:avLst/>
            <a:gdLst>
              <a:gd name="T0" fmla="*/ 0 w 193"/>
              <a:gd name="T1" fmla="*/ 2147483647 h 433"/>
              <a:gd name="T2" fmla="*/ 2147483647 w 193"/>
              <a:gd name="T3" fmla="*/ 2147483647 h 433"/>
              <a:gd name="T4" fmla="*/ 2147483647 w 193"/>
              <a:gd name="T5" fmla="*/ 2147483647 h 433"/>
              <a:gd name="T6" fmla="*/ 2147483647 w 193"/>
              <a:gd name="T7" fmla="*/ 2147483647 h 433"/>
              <a:gd name="T8" fmla="*/ 2147483647 w 193"/>
              <a:gd name="T9" fmla="*/ 2147483647 h 433"/>
              <a:gd name="T10" fmla="*/ 2147483647 w 193"/>
              <a:gd name="T11" fmla="*/ 2147483647 h 433"/>
              <a:gd name="T12" fmla="*/ 2147483647 w 193"/>
              <a:gd name="T13" fmla="*/ 2147483647 h 433"/>
              <a:gd name="T14" fmla="*/ 2147483647 w 193"/>
              <a:gd name="T15" fmla="*/ 2147483647 h 433"/>
              <a:gd name="T16" fmla="*/ 2147483647 w 193"/>
              <a:gd name="T17" fmla="*/ 2147483647 h 433"/>
              <a:gd name="T18" fmla="*/ 2147483647 w 193"/>
              <a:gd name="T19" fmla="*/ 2147483647 h 433"/>
              <a:gd name="T20" fmla="*/ 0 w 193"/>
              <a:gd name="T21" fmla="*/ 2147483647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" h="433">
                <a:moveTo>
                  <a:pt x="0" y="112"/>
                </a:moveTo>
                <a:cubicBezTo>
                  <a:pt x="0" y="80"/>
                  <a:pt x="24" y="32"/>
                  <a:pt x="48" y="16"/>
                </a:cubicBezTo>
                <a:cubicBezTo>
                  <a:pt x="72" y="0"/>
                  <a:pt x="120" y="0"/>
                  <a:pt x="144" y="16"/>
                </a:cubicBezTo>
                <a:cubicBezTo>
                  <a:pt x="168" y="32"/>
                  <a:pt x="192" y="80"/>
                  <a:pt x="192" y="112"/>
                </a:cubicBezTo>
                <a:cubicBezTo>
                  <a:pt x="192" y="144"/>
                  <a:pt x="144" y="176"/>
                  <a:pt x="144" y="208"/>
                </a:cubicBezTo>
                <a:cubicBezTo>
                  <a:pt x="144" y="240"/>
                  <a:pt x="191" y="271"/>
                  <a:pt x="192" y="304"/>
                </a:cubicBezTo>
                <a:cubicBezTo>
                  <a:pt x="193" y="337"/>
                  <a:pt x="173" y="390"/>
                  <a:pt x="149" y="409"/>
                </a:cubicBezTo>
                <a:cubicBezTo>
                  <a:pt x="125" y="428"/>
                  <a:pt x="71" y="433"/>
                  <a:pt x="48" y="418"/>
                </a:cubicBezTo>
                <a:cubicBezTo>
                  <a:pt x="25" y="403"/>
                  <a:pt x="11" y="353"/>
                  <a:pt x="11" y="318"/>
                </a:cubicBezTo>
                <a:cubicBezTo>
                  <a:pt x="11" y="283"/>
                  <a:pt x="50" y="242"/>
                  <a:pt x="48" y="208"/>
                </a:cubicBezTo>
                <a:cubicBezTo>
                  <a:pt x="46" y="174"/>
                  <a:pt x="0" y="144"/>
                  <a:pt x="0" y="112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829" name="Group 403"/>
          <p:cNvGrpSpPr>
            <a:grpSpLocks/>
          </p:cNvGrpSpPr>
          <p:nvPr/>
        </p:nvGrpSpPr>
        <p:grpSpPr bwMode="auto">
          <a:xfrm flipH="1">
            <a:off x="5999163" y="1666875"/>
            <a:ext cx="381000" cy="609600"/>
            <a:chOff x="1440" y="1008"/>
            <a:chExt cx="240" cy="384"/>
          </a:xfrm>
        </p:grpSpPr>
        <p:sp>
          <p:nvSpPr>
            <p:cNvPr id="24856" name="Line 404"/>
            <p:cNvSpPr>
              <a:spLocks noChangeShapeType="1"/>
            </p:cNvSpPr>
            <p:nvPr/>
          </p:nvSpPr>
          <p:spPr bwMode="auto">
            <a:xfrm>
              <a:off x="1536" y="1104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57" name="Line 405"/>
            <p:cNvSpPr>
              <a:spLocks noChangeShapeType="1"/>
            </p:cNvSpPr>
            <p:nvPr/>
          </p:nvSpPr>
          <p:spPr bwMode="auto">
            <a:xfrm flipH="1">
              <a:off x="1440" y="1200"/>
              <a:ext cx="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58" name="Freeform 406"/>
            <p:cNvSpPr>
              <a:spLocks/>
            </p:cNvSpPr>
            <p:nvPr/>
          </p:nvSpPr>
          <p:spPr bwMode="auto">
            <a:xfrm>
              <a:off x="1584" y="1008"/>
              <a:ext cx="96" cy="384"/>
            </a:xfrm>
            <a:custGeom>
              <a:avLst/>
              <a:gdLst>
                <a:gd name="T0" fmla="*/ 96 w 96"/>
                <a:gd name="T1" fmla="*/ 384 h 384"/>
                <a:gd name="T2" fmla="*/ 96 w 96"/>
                <a:gd name="T3" fmla="*/ 288 h 384"/>
                <a:gd name="T4" fmla="*/ 0 w 96"/>
                <a:gd name="T5" fmla="*/ 288 h 384"/>
                <a:gd name="T6" fmla="*/ 0 w 96"/>
                <a:gd name="T7" fmla="*/ 96 h 384"/>
                <a:gd name="T8" fmla="*/ 96 w 96"/>
                <a:gd name="T9" fmla="*/ 96 h 384"/>
                <a:gd name="T10" fmla="*/ 96 w 9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84">
                  <a:moveTo>
                    <a:pt x="96" y="384"/>
                  </a:moveTo>
                  <a:lnTo>
                    <a:pt x="96" y="288"/>
                  </a:lnTo>
                  <a:lnTo>
                    <a:pt x="0" y="28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4830" name="Group 407"/>
          <p:cNvGrpSpPr>
            <a:grpSpLocks/>
          </p:cNvGrpSpPr>
          <p:nvPr/>
        </p:nvGrpSpPr>
        <p:grpSpPr bwMode="auto">
          <a:xfrm flipH="1">
            <a:off x="5237163" y="1666875"/>
            <a:ext cx="457200" cy="609600"/>
            <a:chOff x="2352" y="2208"/>
            <a:chExt cx="288" cy="384"/>
          </a:xfrm>
        </p:grpSpPr>
        <p:sp>
          <p:nvSpPr>
            <p:cNvPr id="24852" name="Line 408"/>
            <p:cNvSpPr>
              <a:spLocks noChangeShapeType="1"/>
            </p:cNvSpPr>
            <p:nvPr/>
          </p:nvSpPr>
          <p:spPr bwMode="auto">
            <a:xfrm flipH="1">
              <a:off x="2496" y="2304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53" name="Line 409"/>
            <p:cNvSpPr>
              <a:spLocks noChangeShapeType="1"/>
            </p:cNvSpPr>
            <p:nvPr/>
          </p:nvSpPr>
          <p:spPr bwMode="auto">
            <a:xfrm>
              <a:off x="2496" y="2400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54" name="Freeform 410"/>
            <p:cNvSpPr>
              <a:spLocks/>
            </p:cNvSpPr>
            <p:nvPr/>
          </p:nvSpPr>
          <p:spPr bwMode="auto">
            <a:xfrm flipH="1">
              <a:off x="2352" y="2208"/>
              <a:ext cx="96" cy="384"/>
            </a:xfrm>
            <a:custGeom>
              <a:avLst/>
              <a:gdLst>
                <a:gd name="T0" fmla="*/ 96 w 96"/>
                <a:gd name="T1" fmla="*/ 384 h 384"/>
                <a:gd name="T2" fmla="*/ 96 w 96"/>
                <a:gd name="T3" fmla="*/ 288 h 384"/>
                <a:gd name="T4" fmla="*/ 0 w 96"/>
                <a:gd name="T5" fmla="*/ 288 h 384"/>
                <a:gd name="T6" fmla="*/ 0 w 96"/>
                <a:gd name="T7" fmla="*/ 96 h 384"/>
                <a:gd name="T8" fmla="*/ 96 w 96"/>
                <a:gd name="T9" fmla="*/ 96 h 384"/>
                <a:gd name="T10" fmla="*/ 96 w 9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84">
                  <a:moveTo>
                    <a:pt x="96" y="384"/>
                  </a:moveTo>
                  <a:lnTo>
                    <a:pt x="96" y="288"/>
                  </a:lnTo>
                  <a:lnTo>
                    <a:pt x="0" y="28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55" name="Oval 411"/>
            <p:cNvSpPr>
              <a:spLocks noChangeArrowheads="1"/>
            </p:cNvSpPr>
            <p:nvPr/>
          </p:nvSpPr>
          <p:spPr bwMode="auto">
            <a:xfrm>
              <a:off x="2496" y="2352"/>
              <a:ext cx="96" cy="96"/>
            </a:xfrm>
            <a:prstGeom prst="ellipse">
              <a:avLst/>
            </a:prstGeom>
            <a:solidFill>
              <a:srgbClr val="FFFF99"/>
            </a:solidFill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4831" name="Line 412"/>
          <p:cNvSpPr>
            <a:spLocks noChangeShapeType="1"/>
          </p:cNvSpPr>
          <p:nvPr/>
        </p:nvSpPr>
        <p:spPr bwMode="auto">
          <a:xfrm flipH="1" flipV="1">
            <a:off x="6372225" y="1285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32" name="Line 413"/>
          <p:cNvSpPr>
            <a:spLocks noChangeShapeType="1"/>
          </p:cNvSpPr>
          <p:nvPr/>
        </p:nvSpPr>
        <p:spPr bwMode="auto">
          <a:xfrm>
            <a:off x="5694363" y="1666875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33" name="Line 414"/>
          <p:cNvSpPr>
            <a:spLocks noChangeShapeType="1"/>
          </p:cNvSpPr>
          <p:nvPr/>
        </p:nvSpPr>
        <p:spPr bwMode="auto">
          <a:xfrm>
            <a:off x="5694363" y="2276475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34" name="Line 415"/>
          <p:cNvSpPr>
            <a:spLocks noChangeShapeType="1"/>
          </p:cNvSpPr>
          <p:nvPr/>
        </p:nvSpPr>
        <p:spPr bwMode="auto">
          <a:xfrm>
            <a:off x="5846763" y="2276475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35" name="Line 416"/>
          <p:cNvSpPr>
            <a:spLocks noChangeShapeType="1"/>
          </p:cNvSpPr>
          <p:nvPr/>
        </p:nvSpPr>
        <p:spPr bwMode="auto">
          <a:xfrm>
            <a:off x="5846763" y="1285875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36" name="Line 417"/>
          <p:cNvSpPr>
            <a:spLocks noChangeShapeType="1"/>
          </p:cNvSpPr>
          <p:nvPr/>
        </p:nvSpPr>
        <p:spPr bwMode="auto">
          <a:xfrm rot="10800000">
            <a:off x="4932363" y="1971675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37" name="Line 418"/>
          <p:cNvSpPr>
            <a:spLocks noChangeShapeType="1"/>
          </p:cNvSpPr>
          <p:nvPr/>
        </p:nvSpPr>
        <p:spPr bwMode="auto">
          <a:xfrm>
            <a:off x="5694363" y="1285875"/>
            <a:ext cx="822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38" name="Line 419"/>
          <p:cNvSpPr>
            <a:spLocks noChangeShapeType="1"/>
          </p:cNvSpPr>
          <p:nvPr/>
        </p:nvSpPr>
        <p:spPr bwMode="auto">
          <a:xfrm flipH="1">
            <a:off x="5999163" y="1971675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39" name="Line 420"/>
          <p:cNvSpPr>
            <a:spLocks noChangeShapeType="1"/>
          </p:cNvSpPr>
          <p:nvPr/>
        </p:nvSpPr>
        <p:spPr bwMode="auto">
          <a:xfrm flipH="1">
            <a:off x="5541963" y="1971675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40" name="Line 421"/>
          <p:cNvSpPr>
            <a:spLocks noChangeShapeType="1"/>
          </p:cNvSpPr>
          <p:nvPr/>
        </p:nvSpPr>
        <p:spPr bwMode="auto">
          <a:xfrm>
            <a:off x="5694363" y="1819275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41" name="AutoShape 422"/>
          <p:cNvSpPr>
            <a:spLocks noChangeArrowheads="1"/>
          </p:cNvSpPr>
          <p:nvPr/>
        </p:nvSpPr>
        <p:spPr bwMode="auto">
          <a:xfrm rot="-5400000">
            <a:off x="5884863" y="1933575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842" name="Text Box 423"/>
          <p:cNvSpPr txBox="1">
            <a:spLocks noChangeArrowheads="1"/>
          </p:cNvSpPr>
          <p:nvPr/>
        </p:nvSpPr>
        <p:spPr bwMode="auto">
          <a:xfrm>
            <a:off x="5402263" y="2581275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14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24843" name="Text Box 427"/>
          <p:cNvSpPr txBox="1">
            <a:spLocks noChangeArrowheads="1"/>
          </p:cNvSpPr>
          <p:nvPr/>
        </p:nvSpPr>
        <p:spPr bwMode="auto">
          <a:xfrm>
            <a:off x="5664200" y="981075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1400">
                <a:latin typeface="Arial" charset="0"/>
                <a:cs typeface="Arial" charset="0"/>
              </a:rPr>
              <a:t>Vdd</a:t>
            </a:r>
          </a:p>
        </p:txBody>
      </p:sp>
      <p:sp>
        <p:nvSpPr>
          <p:cNvPr id="24844" name="Text Box 428"/>
          <p:cNvSpPr txBox="1">
            <a:spLocks noChangeArrowheads="1"/>
          </p:cNvSpPr>
          <p:nvPr/>
        </p:nvSpPr>
        <p:spPr bwMode="auto">
          <a:xfrm>
            <a:off x="4733925" y="1590675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altLang="de-DE" sz="1400">
                <a:latin typeface="Arial" charset="0"/>
                <a:cs typeface="Arial" charset="0"/>
              </a:rPr>
              <a:t>V</a:t>
            </a:r>
            <a:r>
              <a:rPr lang="de-DE" altLang="de-DE" sz="1400" baseline="-25000"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24845" name="Line 432"/>
          <p:cNvSpPr>
            <a:spLocks noChangeShapeType="1"/>
          </p:cNvSpPr>
          <p:nvPr/>
        </p:nvSpPr>
        <p:spPr bwMode="auto">
          <a:xfrm>
            <a:off x="6372225" y="1574800"/>
            <a:ext cx="71438" cy="714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846" name="Line 433"/>
          <p:cNvSpPr>
            <a:spLocks noChangeShapeType="1"/>
          </p:cNvSpPr>
          <p:nvPr/>
        </p:nvSpPr>
        <p:spPr bwMode="auto">
          <a:xfrm flipH="1">
            <a:off x="6300788" y="1646238"/>
            <a:ext cx="142875" cy="73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847" name="Line 434"/>
          <p:cNvSpPr>
            <a:spLocks noChangeShapeType="1"/>
          </p:cNvSpPr>
          <p:nvPr/>
        </p:nvSpPr>
        <p:spPr bwMode="auto">
          <a:xfrm>
            <a:off x="6300788" y="1719263"/>
            <a:ext cx="71437" cy="714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848" name="Line 435"/>
          <p:cNvSpPr>
            <a:spLocks noChangeShapeType="1"/>
          </p:cNvSpPr>
          <p:nvPr/>
        </p:nvSpPr>
        <p:spPr bwMode="auto">
          <a:xfrm flipH="1" flipV="1">
            <a:off x="6372225" y="17907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49" name="Line 436"/>
          <p:cNvSpPr>
            <a:spLocks noChangeShapeType="1"/>
          </p:cNvSpPr>
          <p:nvPr/>
        </p:nvSpPr>
        <p:spPr bwMode="auto">
          <a:xfrm>
            <a:off x="6084888" y="2654300"/>
            <a:ext cx="2873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Digitale Schaltungen</a:t>
            </a:r>
          </a:p>
        </p:txBody>
      </p:sp>
      <p:sp>
        <p:nvSpPr>
          <p:cNvPr id="2485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F9FD68-EE4D-4F55-85FB-3FA80522B426}" type="slidenum">
              <a:rPr lang="de-DE" altLang="de-DE" sz="1400">
                <a:latin typeface="Arial" charset="0"/>
              </a:rPr>
              <a:pPr/>
              <a:t>13</a:t>
            </a:fld>
            <a:endParaRPr lang="de-DE" altLang="de-DE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Klassifizierung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Differenzverstärker </a:t>
            </a:r>
            <a:r>
              <a:rPr lang="de-DE" sz="1600" dirty="0" smtClean="0"/>
              <a:t>werden nach </a:t>
            </a:r>
            <a:r>
              <a:rPr lang="de-DE" sz="1600" dirty="0"/>
              <a:t>dem Eingangs/Ausgangs-Typ </a:t>
            </a:r>
            <a:r>
              <a:rPr lang="de-DE" sz="1600" dirty="0" smtClean="0"/>
              <a:t>klassifiziert</a:t>
            </a:r>
            <a:endParaRPr lang="de-DE" sz="1600" dirty="0"/>
          </a:p>
        </p:txBody>
      </p:sp>
      <p:sp>
        <p:nvSpPr>
          <p:cNvPr id="25602" name="Foliennummernplatzhalt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D6D93D0-5EF7-48A8-82BC-07071E1C86EE}" type="slidenum">
              <a:rPr lang="de-DE" altLang="de-DE" sz="1400">
                <a:latin typeface="Arial" charset="0"/>
              </a:rPr>
              <a:pPr/>
              <a:t>14</a:t>
            </a:fld>
            <a:endParaRPr lang="de-DE" altLang="de-DE" sz="1400">
              <a:latin typeface="Arial" charset="0"/>
            </a:endParaRPr>
          </a:p>
        </p:txBody>
      </p:sp>
      <p:cxnSp>
        <p:nvCxnSpPr>
          <p:cNvPr id="25604" name="Gerade Verbindung 3"/>
          <p:cNvCxnSpPr>
            <a:cxnSpLocks noChangeShapeType="1"/>
          </p:cNvCxnSpPr>
          <p:nvPr/>
        </p:nvCxnSpPr>
        <p:spPr bwMode="auto">
          <a:xfrm flipH="1">
            <a:off x="3203575" y="2420938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" name="Gerade Verbindung 28"/>
          <p:cNvCxnSpPr>
            <a:cxnSpLocks noChangeShapeType="1"/>
          </p:cNvCxnSpPr>
          <p:nvPr/>
        </p:nvCxnSpPr>
        <p:spPr bwMode="auto">
          <a:xfrm flipH="1">
            <a:off x="3203575" y="2997200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6" name="Gerade Verbindung 39"/>
          <p:cNvCxnSpPr>
            <a:cxnSpLocks noChangeShapeType="1"/>
          </p:cNvCxnSpPr>
          <p:nvPr/>
        </p:nvCxnSpPr>
        <p:spPr bwMode="auto">
          <a:xfrm flipH="1">
            <a:off x="5148263" y="2708275"/>
            <a:ext cx="9350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7" name="Gleichschenkliges Dreieck 1"/>
          <p:cNvSpPr>
            <a:spLocks noChangeArrowheads="1"/>
          </p:cNvSpPr>
          <p:nvPr/>
        </p:nvSpPr>
        <p:spPr bwMode="auto">
          <a:xfrm rot="5400000">
            <a:off x="4068763" y="2205037"/>
            <a:ext cx="1150938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5608" name="Gerade Verbindung 3"/>
          <p:cNvCxnSpPr>
            <a:cxnSpLocks noChangeShapeType="1"/>
          </p:cNvCxnSpPr>
          <p:nvPr/>
        </p:nvCxnSpPr>
        <p:spPr bwMode="auto">
          <a:xfrm flipH="1">
            <a:off x="3203575" y="4652963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9" name="Gerade Verbindung 28"/>
          <p:cNvCxnSpPr>
            <a:cxnSpLocks noChangeShapeType="1"/>
          </p:cNvCxnSpPr>
          <p:nvPr/>
        </p:nvCxnSpPr>
        <p:spPr bwMode="auto">
          <a:xfrm flipH="1">
            <a:off x="3203575" y="5229225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10" name="Ellipse 4"/>
          <p:cNvSpPr>
            <a:spLocks noChangeArrowheads="1"/>
          </p:cNvSpPr>
          <p:nvPr/>
        </p:nvSpPr>
        <p:spPr bwMode="auto">
          <a:xfrm>
            <a:off x="3995738" y="2924175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5611" name="Ellipse 36"/>
          <p:cNvSpPr>
            <a:spLocks noChangeArrowheads="1"/>
          </p:cNvSpPr>
          <p:nvPr/>
        </p:nvSpPr>
        <p:spPr bwMode="auto">
          <a:xfrm>
            <a:off x="3995738" y="5156200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5612" name="Gerade Verbindung 3"/>
          <p:cNvCxnSpPr>
            <a:cxnSpLocks noChangeShapeType="1"/>
          </p:cNvCxnSpPr>
          <p:nvPr/>
        </p:nvCxnSpPr>
        <p:spPr bwMode="auto">
          <a:xfrm>
            <a:off x="4716463" y="4652963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3" name="Gerade Verbindung 28"/>
          <p:cNvCxnSpPr>
            <a:cxnSpLocks noChangeShapeType="1"/>
          </p:cNvCxnSpPr>
          <p:nvPr/>
        </p:nvCxnSpPr>
        <p:spPr bwMode="auto">
          <a:xfrm>
            <a:off x="4716463" y="5229225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14" name="Ellipse 38"/>
          <p:cNvSpPr>
            <a:spLocks noChangeArrowheads="1"/>
          </p:cNvSpPr>
          <p:nvPr/>
        </p:nvSpPr>
        <p:spPr bwMode="auto">
          <a:xfrm flipH="1">
            <a:off x="4716463" y="5156200"/>
            <a:ext cx="142875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5615" name="Gleichschenkliges Dreieck 32"/>
          <p:cNvSpPr>
            <a:spLocks noChangeArrowheads="1"/>
          </p:cNvSpPr>
          <p:nvPr/>
        </p:nvSpPr>
        <p:spPr bwMode="auto">
          <a:xfrm rot="5400000">
            <a:off x="4068763" y="4437062"/>
            <a:ext cx="1150938" cy="10080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5616" name="Textfeld 84"/>
          <p:cNvSpPr txBox="1">
            <a:spLocks noChangeArrowheads="1"/>
          </p:cNvSpPr>
          <p:nvPr/>
        </p:nvSpPr>
        <p:spPr bwMode="auto">
          <a:xfrm>
            <a:off x="2938027" y="1557338"/>
            <a:ext cx="3183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de-DE" altLang="de-DE" dirty="0" smtClean="0"/>
              <a:t>Operationsverstärker</a:t>
            </a:r>
          </a:p>
          <a:p>
            <a:pPr algn="l"/>
            <a:r>
              <a:rPr lang="de-DE" altLang="de-DE" dirty="0" smtClean="0"/>
              <a:t>Eingang differentiell, Ausgang single-</a:t>
            </a:r>
            <a:r>
              <a:rPr lang="de-DE" altLang="de-DE" dirty="0" err="1" smtClean="0"/>
              <a:t>ended</a:t>
            </a:r>
            <a:r>
              <a:rPr lang="de-DE" altLang="de-DE" dirty="0" smtClean="0"/>
              <a:t> </a:t>
            </a:r>
            <a:endParaRPr lang="de-DE" altLang="de-DE" dirty="0"/>
          </a:p>
        </p:txBody>
      </p:sp>
      <p:sp>
        <p:nvSpPr>
          <p:cNvPr id="25617" name="Textfeld 84"/>
          <p:cNvSpPr txBox="1">
            <a:spLocks noChangeArrowheads="1"/>
          </p:cNvSpPr>
          <p:nvPr/>
        </p:nvSpPr>
        <p:spPr bwMode="auto">
          <a:xfrm>
            <a:off x="2628111" y="3789363"/>
            <a:ext cx="3762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de-DE" altLang="de-DE" dirty="0"/>
              <a:t>Symmetrischer </a:t>
            </a:r>
            <a:r>
              <a:rPr lang="de-DE" altLang="de-DE" dirty="0" smtClean="0"/>
              <a:t>(</a:t>
            </a:r>
            <a:r>
              <a:rPr lang="de-DE" altLang="de-DE" dirty="0" err="1" smtClean="0"/>
              <a:t>fully</a:t>
            </a:r>
            <a:r>
              <a:rPr lang="de-DE" altLang="de-DE" dirty="0" smtClean="0"/>
              <a:t>-differential) Differenzverstärker</a:t>
            </a:r>
          </a:p>
          <a:p>
            <a:pPr algn="l"/>
            <a:r>
              <a:rPr lang="de-DE" altLang="de-DE" dirty="0" smtClean="0"/>
              <a:t>Eingang und Ausgang differentiell</a:t>
            </a:r>
            <a:endParaRPr lang="de-DE" altLang="de-DE" dirty="0"/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>
            <a:off x="5715000" y="49530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210377" y="4648200"/>
            <a:ext cx="1955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Ausgänge in Gegenphase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Klassifizierung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r>
              <a:rPr lang="de-DE" sz="1600" dirty="0" smtClean="0"/>
              <a:t>Symmetrische Verstärker werden für differentielle Signalverarbeitung benutzt</a:t>
            </a:r>
            <a:endParaRPr lang="de-DE" sz="1600" dirty="0"/>
          </a:p>
        </p:txBody>
      </p:sp>
      <p:sp>
        <p:nvSpPr>
          <p:cNvPr id="25602" name="Foliennummernplatzhalt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D6D93D0-5EF7-48A8-82BC-07071E1C86EE}" type="slidenum">
              <a:rPr lang="de-DE" altLang="de-DE" sz="1400">
                <a:latin typeface="Arial" charset="0"/>
              </a:rPr>
              <a:pPr/>
              <a:t>15</a:t>
            </a:fld>
            <a:endParaRPr lang="de-DE" altLang="de-DE" sz="1400">
              <a:latin typeface="Arial" charset="0"/>
            </a:endParaRPr>
          </a:p>
        </p:txBody>
      </p:sp>
      <p:cxnSp>
        <p:nvCxnSpPr>
          <p:cNvPr id="25608" name="Gerade Verbindung 3"/>
          <p:cNvCxnSpPr>
            <a:cxnSpLocks noChangeShapeType="1"/>
          </p:cNvCxnSpPr>
          <p:nvPr/>
        </p:nvCxnSpPr>
        <p:spPr bwMode="auto">
          <a:xfrm flipH="1">
            <a:off x="4572000" y="4343400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9" name="Gerade Verbindung 28"/>
          <p:cNvCxnSpPr>
            <a:cxnSpLocks noChangeShapeType="1"/>
          </p:cNvCxnSpPr>
          <p:nvPr/>
        </p:nvCxnSpPr>
        <p:spPr bwMode="auto">
          <a:xfrm flipH="1">
            <a:off x="4572000" y="4876800"/>
            <a:ext cx="914401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11" name="Ellipse 36"/>
          <p:cNvSpPr>
            <a:spLocks noChangeArrowheads="1"/>
          </p:cNvSpPr>
          <p:nvPr/>
        </p:nvSpPr>
        <p:spPr bwMode="auto">
          <a:xfrm>
            <a:off x="5334000" y="4267200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5612" name="Gerade Verbindung 3"/>
          <p:cNvCxnSpPr>
            <a:cxnSpLocks noChangeShapeType="1"/>
          </p:cNvCxnSpPr>
          <p:nvPr/>
        </p:nvCxnSpPr>
        <p:spPr bwMode="auto">
          <a:xfrm>
            <a:off x="6019800" y="4343400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14" name="Ellipse 38"/>
          <p:cNvSpPr>
            <a:spLocks noChangeArrowheads="1"/>
          </p:cNvSpPr>
          <p:nvPr/>
        </p:nvSpPr>
        <p:spPr bwMode="auto">
          <a:xfrm flipH="1">
            <a:off x="6096000" y="4808537"/>
            <a:ext cx="142875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5615" name="Gleichschenkliges Dreieck 32"/>
          <p:cNvSpPr>
            <a:spLocks noChangeArrowheads="1"/>
          </p:cNvSpPr>
          <p:nvPr/>
        </p:nvSpPr>
        <p:spPr bwMode="auto">
          <a:xfrm rot="5400000">
            <a:off x="5457029" y="4067969"/>
            <a:ext cx="1066799" cy="10080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" name="Gleichschenkliges Dreieck 32"/>
          <p:cNvSpPr>
            <a:spLocks noChangeArrowheads="1"/>
          </p:cNvSpPr>
          <p:nvPr/>
        </p:nvSpPr>
        <p:spPr bwMode="auto">
          <a:xfrm rot="5400000">
            <a:off x="1418430" y="2467770"/>
            <a:ext cx="1066801" cy="1008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0" name="Gerade Verbindung 3"/>
          <p:cNvCxnSpPr>
            <a:cxnSpLocks noChangeShapeType="1"/>
            <a:stCxn id="19" idx="3"/>
          </p:cNvCxnSpPr>
          <p:nvPr/>
        </p:nvCxnSpPr>
        <p:spPr bwMode="auto">
          <a:xfrm flipH="1" flipV="1">
            <a:off x="533402" y="2971799"/>
            <a:ext cx="914398" cy="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3"/>
          <p:cNvCxnSpPr>
            <a:cxnSpLocks noChangeShapeType="1"/>
          </p:cNvCxnSpPr>
          <p:nvPr/>
        </p:nvCxnSpPr>
        <p:spPr bwMode="auto">
          <a:xfrm flipH="1">
            <a:off x="2438401" y="2971799"/>
            <a:ext cx="457200" cy="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3"/>
          <p:cNvCxnSpPr>
            <a:cxnSpLocks noChangeShapeType="1"/>
          </p:cNvCxnSpPr>
          <p:nvPr/>
        </p:nvCxnSpPr>
        <p:spPr bwMode="auto">
          <a:xfrm>
            <a:off x="2895601" y="1904999"/>
            <a:ext cx="0" cy="106680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3"/>
          <p:cNvCxnSpPr>
            <a:cxnSpLocks noChangeShapeType="1"/>
          </p:cNvCxnSpPr>
          <p:nvPr/>
        </p:nvCxnSpPr>
        <p:spPr bwMode="auto">
          <a:xfrm flipH="1">
            <a:off x="2438401" y="1904999"/>
            <a:ext cx="457200" cy="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 bwMode="auto">
          <a:xfrm>
            <a:off x="1295401" y="1676399"/>
            <a:ext cx="1143000" cy="45720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beta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3"/>
          <p:cNvCxnSpPr>
            <a:cxnSpLocks noChangeShapeType="1"/>
          </p:cNvCxnSpPr>
          <p:nvPr/>
        </p:nvCxnSpPr>
        <p:spPr bwMode="auto">
          <a:xfrm flipH="1">
            <a:off x="838201" y="1904999"/>
            <a:ext cx="457200" cy="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Ellipse 38"/>
          <p:cNvSpPr>
            <a:spLocks noChangeArrowheads="1"/>
          </p:cNvSpPr>
          <p:nvPr/>
        </p:nvSpPr>
        <p:spPr bwMode="auto">
          <a:xfrm flipH="1">
            <a:off x="2438401" y="2895599"/>
            <a:ext cx="142875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3" name="Ellipse 38"/>
          <p:cNvSpPr>
            <a:spLocks noChangeArrowheads="1"/>
          </p:cNvSpPr>
          <p:nvPr/>
        </p:nvSpPr>
        <p:spPr bwMode="auto">
          <a:xfrm flipH="1">
            <a:off x="762001" y="2895599"/>
            <a:ext cx="142875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35" name="Gerade Verbindung 3"/>
          <p:cNvCxnSpPr>
            <a:cxnSpLocks noChangeShapeType="1"/>
          </p:cNvCxnSpPr>
          <p:nvPr/>
        </p:nvCxnSpPr>
        <p:spPr bwMode="auto">
          <a:xfrm>
            <a:off x="838201" y="1904999"/>
            <a:ext cx="0" cy="99060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"/>
          <p:cNvCxnSpPr>
            <a:cxnSpLocks noChangeShapeType="1"/>
          </p:cNvCxnSpPr>
          <p:nvPr/>
        </p:nvCxnSpPr>
        <p:spPr bwMode="auto">
          <a:xfrm>
            <a:off x="6934200" y="3284539"/>
            <a:ext cx="0" cy="106680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"/>
          <p:cNvCxnSpPr>
            <a:cxnSpLocks noChangeShapeType="1"/>
          </p:cNvCxnSpPr>
          <p:nvPr/>
        </p:nvCxnSpPr>
        <p:spPr bwMode="auto">
          <a:xfrm flipH="1">
            <a:off x="6477000" y="3284539"/>
            <a:ext cx="457200" cy="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echteck 40"/>
          <p:cNvSpPr/>
          <p:nvPr/>
        </p:nvSpPr>
        <p:spPr bwMode="auto">
          <a:xfrm>
            <a:off x="5334000" y="3055939"/>
            <a:ext cx="1143000" cy="45720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beta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Gerade Verbindung 3"/>
          <p:cNvCxnSpPr>
            <a:cxnSpLocks noChangeShapeType="1"/>
          </p:cNvCxnSpPr>
          <p:nvPr/>
        </p:nvCxnSpPr>
        <p:spPr bwMode="auto">
          <a:xfrm flipH="1">
            <a:off x="4876800" y="3284539"/>
            <a:ext cx="457200" cy="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3"/>
          <p:cNvCxnSpPr>
            <a:cxnSpLocks noChangeShapeType="1"/>
          </p:cNvCxnSpPr>
          <p:nvPr/>
        </p:nvCxnSpPr>
        <p:spPr bwMode="auto">
          <a:xfrm>
            <a:off x="4876800" y="3284539"/>
            <a:ext cx="0" cy="99060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38"/>
          <p:cNvSpPr>
            <a:spLocks noChangeArrowheads="1"/>
          </p:cNvSpPr>
          <p:nvPr/>
        </p:nvSpPr>
        <p:spPr bwMode="auto">
          <a:xfrm flipH="1">
            <a:off x="4800600" y="4275139"/>
            <a:ext cx="142875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46" name="Gerade Verbindung 3"/>
          <p:cNvCxnSpPr>
            <a:cxnSpLocks noChangeShapeType="1"/>
          </p:cNvCxnSpPr>
          <p:nvPr/>
        </p:nvCxnSpPr>
        <p:spPr bwMode="auto">
          <a:xfrm>
            <a:off x="6934200" y="4884739"/>
            <a:ext cx="0" cy="106680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3"/>
          <p:cNvCxnSpPr>
            <a:cxnSpLocks noChangeShapeType="1"/>
          </p:cNvCxnSpPr>
          <p:nvPr/>
        </p:nvCxnSpPr>
        <p:spPr bwMode="auto">
          <a:xfrm flipH="1">
            <a:off x="6477000" y="5943600"/>
            <a:ext cx="457200" cy="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7"/>
          <p:cNvSpPr/>
          <p:nvPr/>
        </p:nvSpPr>
        <p:spPr bwMode="auto">
          <a:xfrm>
            <a:off x="5334000" y="5715000"/>
            <a:ext cx="1143000" cy="457200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beta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9" name="Gerade Verbindung 3"/>
          <p:cNvCxnSpPr>
            <a:cxnSpLocks noChangeShapeType="1"/>
          </p:cNvCxnSpPr>
          <p:nvPr/>
        </p:nvCxnSpPr>
        <p:spPr bwMode="auto">
          <a:xfrm flipH="1">
            <a:off x="4876800" y="5943600"/>
            <a:ext cx="457200" cy="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Ellipse 38"/>
          <p:cNvSpPr>
            <a:spLocks noChangeArrowheads="1"/>
          </p:cNvSpPr>
          <p:nvPr/>
        </p:nvSpPr>
        <p:spPr bwMode="auto">
          <a:xfrm flipH="1">
            <a:off x="4800600" y="4800600"/>
            <a:ext cx="142875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51" name="Gerade Verbindung 3"/>
          <p:cNvCxnSpPr>
            <a:cxnSpLocks noChangeShapeType="1"/>
          </p:cNvCxnSpPr>
          <p:nvPr/>
        </p:nvCxnSpPr>
        <p:spPr bwMode="auto">
          <a:xfrm>
            <a:off x="4876800" y="4953000"/>
            <a:ext cx="0" cy="990601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>
            <a:off x="2971800" y="3048000"/>
            <a:ext cx="1371600" cy="1143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8724" y="3581400"/>
            <a:ext cx="1827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Single-</a:t>
            </a:r>
            <a:r>
              <a:rPr lang="de-DE" dirty="0" err="1" smtClean="0"/>
              <a:t>Ended</a:t>
            </a:r>
            <a:r>
              <a:rPr lang="de-DE" dirty="0" smtClean="0"/>
              <a:t> Schaltung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2819400" y="4572000"/>
            <a:ext cx="1451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Differenzschaltung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 bwMode="auto">
          <a:xfrm flipH="1">
            <a:off x="4343400" y="4572000"/>
            <a:ext cx="304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28"/>
          <p:cNvCxnSpPr>
            <a:cxnSpLocks noChangeShapeType="1"/>
          </p:cNvCxnSpPr>
          <p:nvPr/>
        </p:nvCxnSpPr>
        <p:spPr bwMode="auto">
          <a:xfrm flipH="1">
            <a:off x="6248401" y="4876800"/>
            <a:ext cx="685799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91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mtClean="0"/>
              <a:t>Implementierung</a:t>
            </a:r>
          </a:p>
        </p:txBody>
      </p:sp>
    </p:spTree>
    <p:extLst>
      <p:ext uri="{BB962C8B-B14F-4D97-AF65-F5344CB8AC3E}">
        <p14:creationId xmlns:p14="http://schemas.microsoft.com/office/powerpoint/2010/main" val="34917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Differenzpaar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93850"/>
          </a:xfrm>
        </p:spPr>
        <p:txBody>
          <a:bodyPr/>
          <a:lstStyle/>
          <a:p>
            <a:r>
              <a:rPr lang="de-DE" sz="1600" dirty="0"/>
              <a:t>Grundkomponente eines Differenzverstärkers ist ein </a:t>
            </a:r>
            <a:r>
              <a:rPr lang="de-DE" sz="1600" dirty="0" smtClean="0"/>
              <a:t>Differenzpaar</a:t>
            </a:r>
          </a:p>
          <a:p>
            <a:r>
              <a:rPr lang="de-DE" sz="1600" dirty="0" smtClean="0"/>
              <a:t>Bias: Stromquelle oder </a:t>
            </a:r>
            <a:r>
              <a:rPr lang="de-DE" sz="1600" dirty="0"/>
              <a:t>ein größer </a:t>
            </a:r>
            <a:r>
              <a:rPr lang="de-DE" sz="1600" dirty="0" smtClean="0"/>
              <a:t>Widerstand</a:t>
            </a:r>
          </a:p>
          <a:p>
            <a:r>
              <a:rPr lang="de-DE" sz="1600" dirty="0" smtClean="0"/>
              <a:t>Ziel: Summe von </a:t>
            </a:r>
            <a:r>
              <a:rPr lang="de-DE" sz="1600" dirty="0" err="1" smtClean="0"/>
              <a:t>Ids</a:t>
            </a:r>
            <a:r>
              <a:rPr lang="de-DE" sz="1600" dirty="0" smtClean="0"/>
              <a:t> Strömen konstant</a:t>
            </a:r>
          </a:p>
          <a:p>
            <a:r>
              <a:rPr lang="de-DE" sz="1600" dirty="0" smtClean="0"/>
              <a:t>Stromanstieg </a:t>
            </a:r>
            <a:r>
              <a:rPr lang="de-DE" sz="1600" dirty="0"/>
              <a:t>in einem Transistor </a:t>
            </a:r>
            <a:r>
              <a:rPr lang="de-DE" sz="1600" dirty="0" smtClean="0"/>
              <a:t>-&gt; Stromabfall im anderen</a:t>
            </a:r>
            <a:endParaRPr lang="de-DE" sz="1600" dirty="0"/>
          </a:p>
        </p:txBody>
      </p:sp>
      <p:sp>
        <p:nvSpPr>
          <p:cNvPr id="27650" name="Foliennummernplatzhalt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EE4AB74-0A10-49DE-BADD-E433D0A43302}" type="slidenum">
              <a:rPr lang="de-DE" altLang="de-DE" sz="1400">
                <a:latin typeface="Arial" charset="0"/>
              </a:rPr>
              <a:pPr/>
              <a:t>17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 flipH="1">
            <a:off x="3563938" y="3100388"/>
            <a:ext cx="504825" cy="431800"/>
            <a:chOff x="1020" y="2750"/>
            <a:chExt cx="318" cy="272"/>
          </a:xfrm>
        </p:grpSpPr>
        <p:sp>
          <p:nvSpPr>
            <p:cNvPr id="27717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18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19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20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21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653" name="Line 11"/>
          <p:cNvSpPr>
            <a:spLocks noChangeShapeType="1"/>
          </p:cNvSpPr>
          <p:nvPr/>
        </p:nvSpPr>
        <p:spPr bwMode="auto">
          <a:xfrm>
            <a:off x="4068763" y="3532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654" name="Group 15"/>
          <p:cNvGrpSpPr>
            <a:grpSpLocks/>
          </p:cNvGrpSpPr>
          <p:nvPr/>
        </p:nvGrpSpPr>
        <p:grpSpPr bwMode="auto">
          <a:xfrm>
            <a:off x="5651500" y="3101975"/>
            <a:ext cx="504825" cy="431800"/>
            <a:chOff x="1020" y="2750"/>
            <a:chExt cx="318" cy="272"/>
          </a:xfrm>
        </p:grpSpPr>
        <p:sp>
          <p:nvSpPr>
            <p:cNvPr id="27712" name="Line 1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13" name="Line 1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14" name="Line 1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15" name="Line 1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16" name="Line 2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655" name="Line 21"/>
          <p:cNvSpPr>
            <a:spLocks noChangeShapeType="1"/>
          </p:cNvSpPr>
          <p:nvPr/>
        </p:nvSpPr>
        <p:spPr bwMode="auto">
          <a:xfrm flipH="1">
            <a:off x="5651500" y="35337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Line 25"/>
          <p:cNvSpPr>
            <a:spLocks noChangeShapeType="1"/>
          </p:cNvSpPr>
          <p:nvPr/>
        </p:nvSpPr>
        <p:spPr bwMode="auto">
          <a:xfrm>
            <a:off x="4067175" y="38211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Oval 26"/>
          <p:cNvSpPr>
            <a:spLocks noChangeArrowheads="1"/>
          </p:cNvSpPr>
          <p:nvPr/>
        </p:nvSpPr>
        <p:spPr bwMode="auto">
          <a:xfrm>
            <a:off x="4643438" y="4181475"/>
            <a:ext cx="431800" cy="431800"/>
          </a:xfrm>
          <a:prstGeom prst="ellipse">
            <a:avLst/>
          </a:prstGeom>
          <a:solidFill>
            <a:srgbClr val="FF9900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7658" name="Line 27"/>
          <p:cNvSpPr>
            <a:spLocks noChangeShapeType="1"/>
          </p:cNvSpPr>
          <p:nvPr/>
        </p:nvSpPr>
        <p:spPr bwMode="auto">
          <a:xfrm flipH="1">
            <a:off x="4859338" y="3821113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Line 28"/>
          <p:cNvSpPr>
            <a:spLocks noChangeShapeType="1"/>
          </p:cNvSpPr>
          <p:nvPr/>
        </p:nvSpPr>
        <p:spPr bwMode="auto">
          <a:xfrm>
            <a:off x="4859338" y="4829175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Line 29"/>
          <p:cNvSpPr>
            <a:spLocks noChangeShapeType="1"/>
          </p:cNvSpPr>
          <p:nvPr/>
        </p:nvSpPr>
        <p:spPr bwMode="auto">
          <a:xfrm>
            <a:off x="4716463" y="49736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1" name="Line 30"/>
          <p:cNvSpPr>
            <a:spLocks noChangeShapeType="1"/>
          </p:cNvSpPr>
          <p:nvPr/>
        </p:nvSpPr>
        <p:spPr bwMode="auto">
          <a:xfrm>
            <a:off x="4859338" y="42529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7662" name="Gerade Verbindung 10"/>
          <p:cNvCxnSpPr>
            <a:cxnSpLocks noChangeShapeType="1"/>
          </p:cNvCxnSpPr>
          <p:nvPr/>
        </p:nvCxnSpPr>
        <p:spPr bwMode="auto">
          <a:xfrm>
            <a:off x="4067175" y="28860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3" name="Gerade Verbindung 139"/>
          <p:cNvCxnSpPr>
            <a:cxnSpLocks noChangeShapeType="1"/>
          </p:cNvCxnSpPr>
          <p:nvPr/>
        </p:nvCxnSpPr>
        <p:spPr bwMode="auto">
          <a:xfrm>
            <a:off x="5651500" y="2813050"/>
            <a:ext cx="0" cy="2889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4" name="Line 27"/>
          <p:cNvSpPr>
            <a:spLocks noChangeShapeType="1"/>
          </p:cNvSpPr>
          <p:nvPr/>
        </p:nvSpPr>
        <p:spPr bwMode="auto">
          <a:xfrm flipH="1">
            <a:off x="4859338" y="46132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665" name="Group 5"/>
          <p:cNvGrpSpPr>
            <a:grpSpLocks/>
          </p:cNvGrpSpPr>
          <p:nvPr/>
        </p:nvGrpSpPr>
        <p:grpSpPr bwMode="auto">
          <a:xfrm flipH="1">
            <a:off x="6300788" y="3100388"/>
            <a:ext cx="504825" cy="431800"/>
            <a:chOff x="1020" y="2750"/>
            <a:chExt cx="318" cy="272"/>
          </a:xfrm>
        </p:grpSpPr>
        <p:sp>
          <p:nvSpPr>
            <p:cNvPr id="27707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8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9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10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11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666" name="Line 11"/>
          <p:cNvSpPr>
            <a:spLocks noChangeShapeType="1"/>
          </p:cNvSpPr>
          <p:nvPr/>
        </p:nvSpPr>
        <p:spPr bwMode="auto">
          <a:xfrm>
            <a:off x="6805613" y="3532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667" name="Group 15"/>
          <p:cNvGrpSpPr>
            <a:grpSpLocks/>
          </p:cNvGrpSpPr>
          <p:nvPr/>
        </p:nvGrpSpPr>
        <p:grpSpPr bwMode="auto">
          <a:xfrm>
            <a:off x="8388350" y="3101975"/>
            <a:ext cx="504825" cy="431800"/>
            <a:chOff x="1020" y="2750"/>
            <a:chExt cx="318" cy="272"/>
          </a:xfrm>
        </p:grpSpPr>
        <p:sp>
          <p:nvSpPr>
            <p:cNvPr id="27702" name="Line 1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3" name="Line 1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4" name="Line 1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5" name="Line 1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6" name="Line 2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668" name="Line 21"/>
          <p:cNvSpPr>
            <a:spLocks noChangeShapeType="1"/>
          </p:cNvSpPr>
          <p:nvPr/>
        </p:nvSpPr>
        <p:spPr bwMode="auto">
          <a:xfrm flipH="1">
            <a:off x="8388350" y="35337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69" name="Line 25"/>
          <p:cNvSpPr>
            <a:spLocks noChangeShapeType="1"/>
          </p:cNvSpPr>
          <p:nvPr/>
        </p:nvSpPr>
        <p:spPr bwMode="auto">
          <a:xfrm>
            <a:off x="6804025" y="38211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0" name="Line 27"/>
          <p:cNvSpPr>
            <a:spLocks noChangeShapeType="1"/>
          </p:cNvSpPr>
          <p:nvPr/>
        </p:nvSpPr>
        <p:spPr bwMode="auto">
          <a:xfrm flipH="1">
            <a:off x="7596188" y="38211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7671" name="Gerade Verbindung 160"/>
          <p:cNvCxnSpPr>
            <a:cxnSpLocks noChangeShapeType="1"/>
          </p:cNvCxnSpPr>
          <p:nvPr/>
        </p:nvCxnSpPr>
        <p:spPr bwMode="auto">
          <a:xfrm>
            <a:off x="6804025" y="28860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2" name="Gerade Verbindung 161"/>
          <p:cNvCxnSpPr>
            <a:cxnSpLocks noChangeShapeType="1"/>
          </p:cNvCxnSpPr>
          <p:nvPr/>
        </p:nvCxnSpPr>
        <p:spPr bwMode="auto">
          <a:xfrm>
            <a:off x="8388350" y="2813050"/>
            <a:ext cx="0" cy="2889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673" name="Gruppieren 163"/>
          <p:cNvGrpSpPr>
            <a:grpSpLocks/>
          </p:cNvGrpSpPr>
          <p:nvPr/>
        </p:nvGrpSpPr>
        <p:grpSpPr bwMode="auto">
          <a:xfrm>
            <a:off x="7524750" y="3821113"/>
            <a:ext cx="142875" cy="1152525"/>
            <a:chOff x="2051720" y="3140968"/>
            <a:chExt cx="144016" cy="1152450"/>
          </a:xfrm>
        </p:grpSpPr>
        <p:sp>
          <p:nvSpPr>
            <p:cNvPr id="27699" name="Rechteck 164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770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674" name="Line 29"/>
          <p:cNvSpPr>
            <a:spLocks noChangeShapeType="1"/>
          </p:cNvSpPr>
          <p:nvPr/>
        </p:nvSpPr>
        <p:spPr bwMode="auto">
          <a:xfrm>
            <a:off x="7451725" y="49736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675" name="Group 5"/>
          <p:cNvGrpSpPr>
            <a:grpSpLocks/>
          </p:cNvGrpSpPr>
          <p:nvPr/>
        </p:nvGrpSpPr>
        <p:grpSpPr bwMode="auto">
          <a:xfrm flipH="1">
            <a:off x="252413" y="3100388"/>
            <a:ext cx="504825" cy="431800"/>
            <a:chOff x="1020" y="2750"/>
            <a:chExt cx="318" cy="272"/>
          </a:xfrm>
        </p:grpSpPr>
        <p:sp>
          <p:nvSpPr>
            <p:cNvPr id="27694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5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6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7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8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676" name="Line 11"/>
          <p:cNvSpPr>
            <a:spLocks noChangeShapeType="1"/>
          </p:cNvSpPr>
          <p:nvPr/>
        </p:nvSpPr>
        <p:spPr bwMode="auto">
          <a:xfrm>
            <a:off x="757238" y="3532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677" name="Group 15"/>
          <p:cNvGrpSpPr>
            <a:grpSpLocks/>
          </p:cNvGrpSpPr>
          <p:nvPr/>
        </p:nvGrpSpPr>
        <p:grpSpPr bwMode="auto">
          <a:xfrm>
            <a:off x="2338388" y="3101975"/>
            <a:ext cx="504825" cy="431800"/>
            <a:chOff x="1020" y="2750"/>
            <a:chExt cx="318" cy="272"/>
          </a:xfrm>
        </p:grpSpPr>
        <p:sp>
          <p:nvSpPr>
            <p:cNvPr id="27689" name="Line 1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0" name="Line 1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1" name="Line 1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2" name="Line 1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3" name="Line 2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678" name="Line 21"/>
          <p:cNvSpPr>
            <a:spLocks noChangeShapeType="1"/>
          </p:cNvSpPr>
          <p:nvPr/>
        </p:nvSpPr>
        <p:spPr bwMode="auto">
          <a:xfrm flipH="1">
            <a:off x="2339975" y="35337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79" name="Line 25"/>
          <p:cNvSpPr>
            <a:spLocks noChangeShapeType="1"/>
          </p:cNvSpPr>
          <p:nvPr/>
        </p:nvSpPr>
        <p:spPr bwMode="auto">
          <a:xfrm>
            <a:off x="755650" y="396557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80" name="Oval 26"/>
          <p:cNvSpPr>
            <a:spLocks noChangeArrowheads="1"/>
          </p:cNvSpPr>
          <p:nvPr/>
        </p:nvSpPr>
        <p:spPr bwMode="auto">
          <a:xfrm>
            <a:off x="1331913" y="4541838"/>
            <a:ext cx="431800" cy="431800"/>
          </a:xfrm>
          <a:prstGeom prst="ellipse">
            <a:avLst/>
          </a:prstGeom>
          <a:solidFill>
            <a:srgbClr val="FF9900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7681" name="Line 27"/>
          <p:cNvSpPr>
            <a:spLocks noChangeShapeType="1"/>
          </p:cNvSpPr>
          <p:nvPr/>
        </p:nvSpPr>
        <p:spPr bwMode="auto">
          <a:xfrm flipH="1">
            <a:off x="1547813" y="418147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82" name="Line 28"/>
          <p:cNvSpPr>
            <a:spLocks noChangeShapeType="1"/>
          </p:cNvSpPr>
          <p:nvPr/>
        </p:nvSpPr>
        <p:spPr bwMode="auto">
          <a:xfrm>
            <a:off x="1547813" y="51895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83" name="Line 29"/>
          <p:cNvSpPr>
            <a:spLocks noChangeShapeType="1"/>
          </p:cNvSpPr>
          <p:nvPr/>
        </p:nvSpPr>
        <p:spPr bwMode="auto">
          <a:xfrm>
            <a:off x="1403350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84" name="Line 30"/>
          <p:cNvSpPr>
            <a:spLocks noChangeShapeType="1"/>
          </p:cNvSpPr>
          <p:nvPr/>
        </p:nvSpPr>
        <p:spPr bwMode="auto">
          <a:xfrm>
            <a:off x="1547813" y="46132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7685" name="Gerade Verbindung 188"/>
          <p:cNvCxnSpPr>
            <a:cxnSpLocks noChangeShapeType="1"/>
          </p:cNvCxnSpPr>
          <p:nvPr/>
        </p:nvCxnSpPr>
        <p:spPr bwMode="auto">
          <a:xfrm>
            <a:off x="755650" y="28860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6" name="Gerade Verbindung 189"/>
          <p:cNvCxnSpPr>
            <a:cxnSpLocks noChangeShapeType="1"/>
          </p:cNvCxnSpPr>
          <p:nvPr/>
        </p:nvCxnSpPr>
        <p:spPr bwMode="auto">
          <a:xfrm>
            <a:off x="2338388" y="2813050"/>
            <a:ext cx="0" cy="2889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87" name="Line 27"/>
          <p:cNvSpPr>
            <a:spLocks noChangeShapeType="1"/>
          </p:cNvSpPr>
          <p:nvPr/>
        </p:nvSpPr>
        <p:spPr bwMode="auto">
          <a:xfrm flipH="1">
            <a:off x="1547813" y="4973638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88" name="Ellipse 5"/>
          <p:cNvSpPr>
            <a:spLocks noChangeArrowheads="1"/>
          </p:cNvSpPr>
          <p:nvPr/>
        </p:nvSpPr>
        <p:spPr bwMode="auto">
          <a:xfrm>
            <a:off x="611188" y="3821113"/>
            <a:ext cx="1873250" cy="28892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+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2192190" y="28956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mit Pfeil 76"/>
          <p:cNvCxnSpPr/>
          <p:nvPr/>
        </p:nvCxnSpPr>
        <p:spPr bwMode="auto">
          <a:xfrm>
            <a:off x="896790" y="28956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896790" y="31242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Ids1</a:t>
            </a:r>
            <a:endParaRPr lang="de-DE" dirty="0"/>
          </a:p>
        </p:txBody>
      </p:sp>
      <p:sp>
        <p:nvSpPr>
          <p:cNvPr id="79" name="Textfeld 78"/>
          <p:cNvSpPr txBox="1"/>
          <p:nvPr/>
        </p:nvSpPr>
        <p:spPr>
          <a:xfrm>
            <a:off x="1734990" y="31242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Ids2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4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Spannung-Strom Wandler</a:t>
            </a:r>
          </a:p>
        </p:txBody>
      </p:sp>
      <p:graphicFrame>
        <p:nvGraphicFramePr>
          <p:cNvPr id="2867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123296"/>
              </p:ext>
            </p:extLst>
          </p:nvPr>
        </p:nvGraphicFramePr>
        <p:xfrm>
          <a:off x="7696200" y="3505200"/>
          <a:ext cx="1014320" cy="34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8" name="Formel" r:id="rId3" imgW="672808" imgH="228501" progId="Equation.3">
                  <p:embed/>
                </p:oleObj>
              </mc:Choice>
              <mc:Fallback>
                <p:oleObj name="Formel" r:id="rId3" imgW="67280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1014320" cy="344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Foliennummernplatzhalt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7FF26B-13D1-469B-B18E-1B4C903F9821}" type="slidenum">
              <a:rPr lang="de-DE" altLang="de-DE" sz="1400">
                <a:latin typeface="Arial" charset="0"/>
              </a:rPr>
              <a:pPr/>
              <a:t>18</a:t>
            </a:fld>
            <a:endParaRPr lang="de-DE" altLang="de-DE" sz="1400">
              <a:latin typeface="Arial" charset="0"/>
            </a:endParaRPr>
          </a:p>
        </p:txBody>
      </p:sp>
      <p:graphicFrame>
        <p:nvGraphicFramePr>
          <p:cNvPr id="28702" name="Object 5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06584954"/>
              </p:ext>
            </p:extLst>
          </p:nvPr>
        </p:nvGraphicFramePr>
        <p:xfrm>
          <a:off x="4114800" y="3352800"/>
          <a:ext cx="74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9" name="Formel" r:id="rId5" imgW="215713" imgH="152268" progId="Equation.3">
                  <p:embed/>
                </p:oleObj>
              </mc:Choice>
              <mc:Fallback>
                <p:oleObj name="Formel" r:id="rId5" imgW="215713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52800"/>
                        <a:ext cx="7429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Line 4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678" name="Group 5"/>
          <p:cNvGrpSpPr>
            <a:grpSpLocks/>
          </p:cNvGrpSpPr>
          <p:nvPr/>
        </p:nvGrpSpPr>
        <p:grpSpPr bwMode="auto">
          <a:xfrm flipH="1">
            <a:off x="898525" y="2403475"/>
            <a:ext cx="504825" cy="431800"/>
            <a:chOff x="1020" y="2750"/>
            <a:chExt cx="318" cy="272"/>
          </a:xfrm>
        </p:grpSpPr>
        <p:sp>
          <p:nvSpPr>
            <p:cNvPr id="28728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29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30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31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32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79" name="Line 11"/>
          <p:cNvSpPr>
            <a:spLocks noChangeShapeType="1"/>
          </p:cNvSpPr>
          <p:nvPr/>
        </p:nvSpPr>
        <p:spPr bwMode="auto">
          <a:xfrm>
            <a:off x="1403350" y="2835275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 flipV="1">
            <a:off x="1403350" y="1898650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1" name="Line 14"/>
          <p:cNvSpPr>
            <a:spLocks noChangeShapeType="1"/>
          </p:cNvSpPr>
          <p:nvPr/>
        </p:nvSpPr>
        <p:spPr bwMode="auto">
          <a:xfrm>
            <a:off x="1403350" y="1898650"/>
            <a:ext cx="360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 flipH="1">
            <a:off x="611188" y="26193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3" name="AutoShape 16"/>
          <p:cNvSpPr>
            <a:spLocks noChangeArrowheads="1"/>
          </p:cNvSpPr>
          <p:nvPr/>
        </p:nvSpPr>
        <p:spPr bwMode="auto">
          <a:xfrm rot="5400000">
            <a:off x="6324600" y="2971801"/>
            <a:ext cx="1150938" cy="11509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84" name="Line 17"/>
          <p:cNvSpPr>
            <a:spLocks noChangeShapeType="1"/>
          </p:cNvSpPr>
          <p:nvPr/>
        </p:nvSpPr>
        <p:spPr bwMode="auto">
          <a:xfrm flipH="1">
            <a:off x="6035675" y="3332164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5" name="Line 18"/>
          <p:cNvSpPr>
            <a:spLocks noChangeShapeType="1"/>
          </p:cNvSpPr>
          <p:nvPr/>
        </p:nvSpPr>
        <p:spPr bwMode="auto">
          <a:xfrm flipH="1">
            <a:off x="6035675" y="3763964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6" name="Line 19"/>
          <p:cNvSpPr>
            <a:spLocks noChangeShapeType="1"/>
          </p:cNvSpPr>
          <p:nvPr/>
        </p:nvSpPr>
        <p:spPr bwMode="auto">
          <a:xfrm>
            <a:off x="7475537" y="3548064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7" name="Line 20"/>
          <p:cNvSpPr>
            <a:spLocks noChangeShapeType="1"/>
          </p:cNvSpPr>
          <p:nvPr/>
        </p:nvSpPr>
        <p:spPr bwMode="auto">
          <a:xfrm>
            <a:off x="7620000" y="4772026"/>
            <a:ext cx="0" cy="7191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8" name="Line 21"/>
          <p:cNvSpPr>
            <a:spLocks noChangeShapeType="1"/>
          </p:cNvSpPr>
          <p:nvPr/>
        </p:nvSpPr>
        <p:spPr bwMode="auto">
          <a:xfrm>
            <a:off x="7620000" y="3548064"/>
            <a:ext cx="0" cy="935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689" name="Group 22"/>
          <p:cNvGrpSpPr>
            <a:grpSpLocks/>
          </p:cNvGrpSpPr>
          <p:nvPr/>
        </p:nvGrpSpPr>
        <p:grpSpPr bwMode="auto">
          <a:xfrm>
            <a:off x="7475537" y="4483101"/>
            <a:ext cx="288925" cy="288925"/>
            <a:chOff x="1655" y="2931"/>
            <a:chExt cx="182" cy="318"/>
          </a:xfrm>
        </p:grpSpPr>
        <p:sp>
          <p:nvSpPr>
            <p:cNvPr id="28724" name="Line 23"/>
            <p:cNvSpPr>
              <a:spLocks noChangeShapeType="1"/>
            </p:cNvSpPr>
            <p:nvPr/>
          </p:nvSpPr>
          <p:spPr bwMode="auto">
            <a:xfrm>
              <a:off x="1746" y="293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25" name="Line 24"/>
            <p:cNvSpPr>
              <a:spLocks noChangeShapeType="1"/>
            </p:cNvSpPr>
            <p:nvPr/>
          </p:nvSpPr>
          <p:spPr bwMode="auto">
            <a:xfrm flipH="1">
              <a:off x="1655" y="3022"/>
              <a:ext cx="182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26" name="Line 25"/>
            <p:cNvSpPr>
              <a:spLocks noChangeShapeType="1"/>
            </p:cNvSpPr>
            <p:nvPr/>
          </p:nvSpPr>
          <p:spPr bwMode="auto">
            <a:xfrm>
              <a:off x="1701" y="3203"/>
              <a:ext cx="45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27" name="Line 26"/>
            <p:cNvSpPr>
              <a:spLocks noChangeShapeType="1"/>
            </p:cNvSpPr>
            <p:nvPr/>
          </p:nvSpPr>
          <p:spPr bwMode="auto">
            <a:xfrm>
              <a:off x="1655" y="3158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90" name="Line 27"/>
          <p:cNvSpPr>
            <a:spLocks noChangeShapeType="1"/>
          </p:cNvSpPr>
          <p:nvPr/>
        </p:nvSpPr>
        <p:spPr bwMode="auto">
          <a:xfrm>
            <a:off x="6035675" y="4338639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91" name="Line 28"/>
          <p:cNvSpPr>
            <a:spLocks noChangeShapeType="1"/>
          </p:cNvSpPr>
          <p:nvPr/>
        </p:nvSpPr>
        <p:spPr bwMode="auto">
          <a:xfrm>
            <a:off x="6035675" y="3763964"/>
            <a:ext cx="0" cy="574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692" name="Group 29"/>
          <p:cNvGrpSpPr>
            <a:grpSpLocks/>
          </p:cNvGrpSpPr>
          <p:nvPr/>
        </p:nvGrpSpPr>
        <p:grpSpPr bwMode="auto">
          <a:xfrm flipH="1">
            <a:off x="1421613" y="4149725"/>
            <a:ext cx="504825" cy="431800"/>
            <a:chOff x="1020" y="2750"/>
            <a:chExt cx="318" cy="272"/>
          </a:xfrm>
        </p:grpSpPr>
        <p:sp>
          <p:nvSpPr>
            <p:cNvPr id="28719" name="Line 3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20" name="Line 3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21" name="Line 3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22" name="Line 3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23" name="Line 3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93" name="Line 35"/>
          <p:cNvSpPr>
            <a:spLocks noChangeShapeType="1"/>
          </p:cNvSpPr>
          <p:nvPr/>
        </p:nvSpPr>
        <p:spPr bwMode="auto">
          <a:xfrm>
            <a:off x="1926438" y="45815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94" name="Line 36"/>
          <p:cNvSpPr>
            <a:spLocks noChangeShapeType="1"/>
          </p:cNvSpPr>
          <p:nvPr/>
        </p:nvSpPr>
        <p:spPr bwMode="auto">
          <a:xfrm flipV="1">
            <a:off x="1926438" y="3644900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1926438" y="3644900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 flipH="1">
            <a:off x="1134275" y="43656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1926438" y="5156200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698" name="Group 40"/>
          <p:cNvGrpSpPr>
            <a:grpSpLocks/>
          </p:cNvGrpSpPr>
          <p:nvPr/>
        </p:nvGrpSpPr>
        <p:grpSpPr bwMode="auto">
          <a:xfrm>
            <a:off x="1781975" y="4867275"/>
            <a:ext cx="288925" cy="288925"/>
            <a:chOff x="1655" y="2931"/>
            <a:chExt cx="182" cy="318"/>
          </a:xfrm>
        </p:grpSpPr>
        <p:sp>
          <p:nvSpPr>
            <p:cNvPr id="28715" name="Line 41"/>
            <p:cNvSpPr>
              <a:spLocks noChangeShapeType="1"/>
            </p:cNvSpPr>
            <p:nvPr/>
          </p:nvSpPr>
          <p:spPr bwMode="auto">
            <a:xfrm>
              <a:off x="1746" y="293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16" name="Line 42"/>
            <p:cNvSpPr>
              <a:spLocks noChangeShapeType="1"/>
            </p:cNvSpPr>
            <p:nvPr/>
          </p:nvSpPr>
          <p:spPr bwMode="auto">
            <a:xfrm flipH="1">
              <a:off x="1655" y="3022"/>
              <a:ext cx="182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17" name="Line 43"/>
            <p:cNvSpPr>
              <a:spLocks noChangeShapeType="1"/>
            </p:cNvSpPr>
            <p:nvPr/>
          </p:nvSpPr>
          <p:spPr bwMode="auto">
            <a:xfrm>
              <a:off x="1701" y="3203"/>
              <a:ext cx="45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18" name="Line 44"/>
            <p:cNvSpPr>
              <a:spLocks noChangeShapeType="1"/>
            </p:cNvSpPr>
            <p:nvPr/>
          </p:nvSpPr>
          <p:spPr bwMode="auto">
            <a:xfrm>
              <a:off x="1655" y="3158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99" name="Line 45"/>
          <p:cNvSpPr>
            <a:spLocks noChangeShapeType="1"/>
          </p:cNvSpPr>
          <p:nvPr/>
        </p:nvSpPr>
        <p:spPr bwMode="auto">
          <a:xfrm flipH="1">
            <a:off x="7475537" y="5491164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700" name="Line 46"/>
          <p:cNvSpPr>
            <a:spLocks noChangeShapeType="1"/>
          </p:cNvSpPr>
          <p:nvPr/>
        </p:nvSpPr>
        <p:spPr bwMode="auto">
          <a:xfrm flipH="1">
            <a:off x="1783563" y="55165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701" name="Group 48"/>
          <p:cNvGrpSpPr>
            <a:grpSpLocks/>
          </p:cNvGrpSpPr>
          <p:nvPr/>
        </p:nvGrpSpPr>
        <p:grpSpPr bwMode="auto">
          <a:xfrm flipH="1">
            <a:off x="6396037" y="3330576"/>
            <a:ext cx="504825" cy="431800"/>
            <a:chOff x="1020" y="2750"/>
            <a:chExt cx="318" cy="272"/>
          </a:xfrm>
        </p:grpSpPr>
        <p:sp>
          <p:nvSpPr>
            <p:cNvPr id="28710" name="Line 4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11" name="Line 5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12" name="Line 5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13" name="Line 5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14" name="Line 5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703" name="Line 55"/>
          <p:cNvSpPr>
            <a:spLocks noChangeShapeType="1"/>
          </p:cNvSpPr>
          <p:nvPr/>
        </p:nvSpPr>
        <p:spPr bwMode="auto">
          <a:xfrm flipH="1">
            <a:off x="1979613" y="1898650"/>
            <a:ext cx="431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704" name="Line 46"/>
          <p:cNvSpPr>
            <a:spLocks noChangeShapeType="1"/>
          </p:cNvSpPr>
          <p:nvPr/>
        </p:nvSpPr>
        <p:spPr bwMode="auto">
          <a:xfrm flipH="1">
            <a:off x="1258888" y="3122612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705" name="Freihandform 4"/>
          <p:cNvSpPr>
            <a:spLocks/>
          </p:cNvSpPr>
          <p:nvPr/>
        </p:nvSpPr>
        <p:spPr bwMode="auto">
          <a:xfrm>
            <a:off x="6540500" y="3835401"/>
            <a:ext cx="1335087" cy="431800"/>
          </a:xfrm>
          <a:custGeom>
            <a:avLst/>
            <a:gdLst>
              <a:gd name="T0" fmla="*/ 532688 w 1335533"/>
              <a:gd name="T1" fmla="*/ 1779 h 470529"/>
              <a:gd name="T2" fmla="*/ 1268304 w 1335533"/>
              <a:gd name="T3" fmla="*/ 43131 h 470529"/>
              <a:gd name="T4" fmla="*/ 1154156 w 1335533"/>
              <a:gd name="T5" fmla="*/ 291247 h 470529"/>
              <a:gd name="T6" fmla="*/ 0 w 1335533"/>
              <a:gd name="T7" fmla="*/ 258167 h 4705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5533" h="470529">
                <a:moveTo>
                  <a:pt x="533400" y="2732"/>
                </a:moveTo>
                <a:cubicBezTo>
                  <a:pt x="849841" y="-2560"/>
                  <a:pt x="1166283" y="-7851"/>
                  <a:pt x="1270000" y="66232"/>
                </a:cubicBezTo>
                <a:cubicBezTo>
                  <a:pt x="1373717" y="140315"/>
                  <a:pt x="1367367" y="392199"/>
                  <a:pt x="1155700" y="447232"/>
                </a:cubicBezTo>
                <a:cubicBezTo>
                  <a:pt x="944033" y="502265"/>
                  <a:pt x="472016" y="449348"/>
                  <a:pt x="0" y="396432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8706" name="Gerade Verbindung mit Pfeil 2"/>
          <p:cNvCxnSpPr>
            <a:cxnSpLocks noChangeShapeType="1"/>
          </p:cNvCxnSpPr>
          <p:nvPr/>
        </p:nvCxnSpPr>
        <p:spPr bwMode="auto">
          <a:xfrm flipV="1">
            <a:off x="827088" y="2619375"/>
            <a:ext cx="0" cy="50323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07" name="Line 46"/>
          <p:cNvSpPr>
            <a:spLocks noChangeShapeType="1"/>
          </p:cNvSpPr>
          <p:nvPr/>
        </p:nvSpPr>
        <p:spPr bwMode="auto">
          <a:xfrm flipH="1">
            <a:off x="684213" y="3122612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87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71112"/>
              </p:ext>
            </p:extLst>
          </p:nvPr>
        </p:nvGraphicFramePr>
        <p:xfrm>
          <a:off x="1979613" y="1250950"/>
          <a:ext cx="5111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0" name="Formel" r:id="rId7" imgW="203112" imgH="228501" progId="Equation.3">
                  <p:embed/>
                </p:oleObj>
              </mc:Choice>
              <mc:Fallback>
                <p:oleObj name="Formel" r:id="rId7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250950"/>
                        <a:ext cx="5111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336847"/>
              </p:ext>
            </p:extLst>
          </p:nvPr>
        </p:nvGraphicFramePr>
        <p:xfrm>
          <a:off x="395288" y="2547937"/>
          <a:ext cx="4778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1" name="Formel" r:id="rId9" imgW="190500" imgH="228600" progId="Equation.3">
                  <p:embed/>
                </p:oleObj>
              </mc:Choice>
              <mc:Fallback>
                <p:oleObj name="Formel" r:id="rId9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47937"/>
                        <a:ext cx="4778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879320" y="2547937"/>
            <a:ext cx="998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U-I Wandler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1969300" y="5181600"/>
            <a:ext cx="2602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U-I Wandler mit Source-Widerstand</a:t>
            </a:r>
            <a:endParaRPr lang="de-DE" dirty="0"/>
          </a:p>
        </p:txBody>
      </p:sp>
      <p:sp>
        <p:nvSpPr>
          <p:cNvPr id="63" name="Inhaltsplatzhalter 1"/>
          <p:cNvSpPr txBox="1">
            <a:spLocks/>
          </p:cNvSpPr>
          <p:nvPr/>
        </p:nvSpPr>
        <p:spPr bwMode="auto">
          <a:xfrm>
            <a:off x="457200" y="692150"/>
            <a:ext cx="82296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800" kern="0" dirty="0" smtClean="0"/>
              <a:t>….</a:t>
            </a:r>
            <a:endParaRPr lang="de-DE" sz="1800" kern="0" dirty="0"/>
          </a:p>
        </p:txBody>
      </p:sp>
    </p:spTree>
    <p:extLst>
      <p:ext uri="{BB962C8B-B14F-4D97-AF65-F5344CB8AC3E}">
        <p14:creationId xmlns:p14="http://schemas.microsoft.com/office/powerpoint/2010/main" val="13793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436C92-E49D-430D-AEC9-19E5C98C765D}" type="slidenum">
              <a:rPr lang="de-DE" altLang="de-DE" sz="1400">
                <a:latin typeface="Arial" charset="0"/>
              </a:rPr>
              <a:pPr/>
              <a:t>19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835150" y="4868863"/>
            <a:ext cx="1944688" cy="8636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Linearer Spannung-Strom Wandler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97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31821"/>
              </p:ext>
            </p:extLst>
          </p:nvPr>
        </p:nvGraphicFramePr>
        <p:xfrm>
          <a:off x="512763" y="4983163"/>
          <a:ext cx="13192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1" name="Formel" r:id="rId3" imgW="825480" imgH="431640" progId="Equation.3">
                  <p:embed/>
                </p:oleObj>
              </mc:Choice>
              <mc:Fallback>
                <p:oleObj name="Formel" r:id="rId3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983163"/>
                        <a:ext cx="13192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426716"/>
              </p:ext>
            </p:extLst>
          </p:nvPr>
        </p:nvGraphicFramePr>
        <p:xfrm>
          <a:off x="3484563" y="3505200"/>
          <a:ext cx="9334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2" name="Formel" r:id="rId5" imgW="583920" imgH="228600" progId="Equation.3">
                  <p:embed/>
                </p:oleObj>
              </mc:Choice>
              <mc:Fallback>
                <p:oleObj name="Formel" r:id="rId5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3505200"/>
                        <a:ext cx="9334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06847"/>
              </p:ext>
            </p:extLst>
          </p:nvPr>
        </p:nvGraphicFramePr>
        <p:xfrm>
          <a:off x="2128838" y="4970463"/>
          <a:ext cx="12604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3" name="Formel" r:id="rId7" imgW="787320" imgH="431640" progId="Equation.3">
                  <p:embed/>
                </p:oleObj>
              </mc:Choice>
              <mc:Fallback>
                <p:oleObj name="Formel" r:id="rId7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4970463"/>
                        <a:ext cx="126047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00504"/>
              </p:ext>
            </p:extLst>
          </p:nvPr>
        </p:nvGraphicFramePr>
        <p:xfrm>
          <a:off x="3963988" y="4941888"/>
          <a:ext cx="20113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4" name="Formel" r:id="rId9" imgW="1257120" imgH="431640" progId="Equation.3">
                  <p:embed/>
                </p:oleObj>
              </mc:Choice>
              <mc:Fallback>
                <p:oleObj name="Formel" r:id="rId9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941888"/>
                        <a:ext cx="2011362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Line 108"/>
          <p:cNvSpPr>
            <a:spLocks noChangeShapeType="1"/>
          </p:cNvSpPr>
          <p:nvPr/>
        </p:nvSpPr>
        <p:spPr bwMode="auto">
          <a:xfrm>
            <a:off x="5651500" y="22907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8" name="Line 109"/>
          <p:cNvSpPr>
            <a:spLocks noChangeShapeType="1"/>
          </p:cNvSpPr>
          <p:nvPr/>
        </p:nvSpPr>
        <p:spPr bwMode="auto">
          <a:xfrm flipV="1">
            <a:off x="5651500" y="142716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9" name="Line 111"/>
          <p:cNvSpPr>
            <a:spLocks noChangeShapeType="1"/>
          </p:cNvSpPr>
          <p:nvPr/>
        </p:nvSpPr>
        <p:spPr bwMode="auto">
          <a:xfrm>
            <a:off x="5651500" y="3011488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9710" name="Group 112"/>
          <p:cNvGrpSpPr>
            <a:grpSpLocks/>
          </p:cNvGrpSpPr>
          <p:nvPr/>
        </p:nvGrpSpPr>
        <p:grpSpPr bwMode="auto">
          <a:xfrm>
            <a:off x="5507038" y="2722563"/>
            <a:ext cx="288925" cy="288925"/>
            <a:chOff x="1655" y="2931"/>
            <a:chExt cx="182" cy="318"/>
          </a:xfrm>
        </p:grpSpPr>
        <p:sp>
          <p:nvSpPr>
            <p:cNvPr id="29775" name="Line 113"/>
            <p:cNvSpPr>
              <a:spLocks noChangeShapeType="1"/>
            </p:cNvSpPr>
            <p:nvPr/>
          </p:nvSpPr>
          <p:spPr bwMode="auto">
            <a:xfrm>
              <a:off x="1746" y="293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76" name="Line 114"/>
            <p:cNvSpPr>
              <a:spLocks noChangeShapeType="1"/>
            </p:cNvSpPr>
            <p:nvPr/>
          </p:nvSpPr>
          <p:spPr bwMode="auto">
            <a:xfrm flipH="1">
              <a:off x="1655" y="3022"/>
              <a:ext cx="182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77" name="Line 115"/>
            <p:cNvSpPr>
              <a:spLocks noChangeShapeType="1"/>
            </p:cNvSpPr>
            <p:nvPr/>
          </p:nvSpPr>
          <p:spPr bwMode="auto">
            <a:xfrm>
              <a:off x="1701" y="3203"/>
              <a:ext cx="45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78" name="Line 116"/>
            <p:cNvSpPr>
              <a:spLocks noChangeShapeType="1"/>
            </p:cNvSpPr>
            <p:nvPr/>
          </p:nvSpPr>
          <p:spPr bwMode="auto">
            <a:xfrm>
              <a:off x="1655" y="3158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9711" name="Line 117"/>
          <p:cNvSpPr>
            <a:spLocks noChangeShapeType="1"/>
          </p:cNvSpPr>
          <p:nvPr/>
        </p:nvSpPr>
        <p:spPr bwMode="auto">
          <a:xfrm flipH="1">
            <a:off x="5508625" y="33718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12" name="Line 118"/>
          <p:cNvSpPr>
            <a:spLocks noChangeShapeType="1"/>
          </p:cNvSpPr>
          <p:nvPr/>
        </p:nvSpPr>
        <p:spPr bwMode="auto">
          <a:xfrm flipH="1">
            <a:off x="4714875" y="21478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13" name="Line 119"/>
          <p:cNvSpPr>
            <a:spLocks noChangeShapeType="1"/>
          </p:cNvSpPr>
          <p:nvPr/>
        </p:nvSpPr>
        <p:spPr bwMode="auto">
          <a:xfrm>
            <a:off x="4859338" y="236378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14" name="Line 120"/>
          <p:cNvSpPr>
            <a:spLocks noChangeShapeType="1"/>
          </p:cNvSpPr>
          <p:nvPr/>
        </p:nvSpPr>
        <p:spPr bwMode="auto">
          <a:xfrm>
            <a:off x="4859338" y="2579688"/>
            <a:ext cx="7921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15" name="Line 121"/>
          <p:cNvSpPr>
            <a:spLocks noChangeShapeType="1"/>
          </p:cNvSpPr>
          <p:nvPr/>
        </p:nvSpPr>
        <p:spPr bwMode="auto">
          <a:xfrm flipV="1">
            <a:off x="5651500" y="2581275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16" name="Line 122"/>
          <p:cNvSpPr>
            <a:spLocks noChangeShapeType="1"/>
          </p:cNvSpPr>
          <p:nvPr/>
        </p:nvSpPr>
        <p:spPr bwMode="auto">
          <a:xfrm>
            <a:off x="4859338" y="23637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17" name="Line 123"/>
          <p:cNvSpPr>
            <a:spLocks noChangeShapeType="1"/>
          </p:cNvSpPr>
          <p:nvPr/>
        </p:nvSpPr>
        <p:spPr bwMode="auto">
          <a:xfrm>
            <a:off x="5146675" y="2363788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9718" name="Group 124"/>
          <p:cNvGrpSpPr>
            <a:grpSpLocks/>
          </p:cNvGrpSpPr>
          <p:nvPr/>
        </p:nvGrpSpPr>
        <p:grpSpPr bwMode="auto">
          <a:xfrm>
            <a:off x="5507038" y="2003425"/>
            <a:ext cx="288925" cy="288925"/>
            <a:chOff x="1655" y="2931"/>
            <a:chExt cx="182" cy="318"/>
          </a:xfrm>
        </p:grpSpPr>
        <p:sp>
          <p:nvSpPr>
            <p:cNvPr id="29771" name="Line 125"/>
            <p:cNvSpPr>
              <a:spLocks noChangeShapeType="1"/>
            </p:cNvSpPr>
            <p:nvPr/>
          </p:nvSpPr>
          <p:spPr bwMode="auto">
            <a:xfrm>
              <a:off x="1746" y="293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72" name="Line 126"/>
            <p:cNvSpPr>
              <a:spLocks noChangeShapeType="1"/>
            </p:cNvSpPr>
            <p:nvPr/>
          </p:nvSpPr>
          <p:spPr bwMode="auto">
            <a:xfrm flipH="1">
              <a:off x="1655" y="3022"/>
              <a:ext cx="182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73" name="Line 127"/>
            <p:cNvSpPr>
              <a:spLocks noChangeShapeType="1"/>
            </p:cNvSpPr>
            <p:nvPr/>
          </p:nvSpPr>
          <p:spPr bwMode="auto">
            <a:xfrm>
              <a:off x="1701" y="3203"/>
              <a:ext cx="45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74" name="Line 128"/>
            <p:cNvSpPr>
              <a:spLocks noChangeShapeType="1"/>
            </p:cNvSpPr>
            <p:nvPr/>
          </p:nvSpPr>
          <p:spPr bwMode="auto">
            <a:xfrm>
              <a:off x="1655" y="3158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9719" name="Group 129"/>
          <p:cNvGrpSpPr>
            <a:grpSpLocks/>
          </p:cNvGrpSpPr>
          <p:nvPr/>
        </p:nvGrpSpPr>
        <p:grpSpPr bwMode="auto">
          <a:xfrm flipH="1">
            <a:off x="3419475" y="1931988"/>
            <a:ext cx="504825" cy="431800"/>
            <a:chOff x="1020" y="2750"/>
            <a:chExt cx="318" cy="272"/>
          </a:xfrm>
        </p:grpSpPr>
        <p:sp>
          <p:nvSpPr>
            <p:cNvPr id="29766" name="Line 13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67" name="Line 13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68" name="Line 13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69" name="Line 13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70" name="Line 13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9720" name="Line 135"/>
          <p:cNvSpPr>
            <a:spLocks noChangeShapeType="1"/>
          </p:cNvSpPr>
          <p:nvPr/>
        </p:nvSpPr>
        <p:spPr bwMode="auto">
          <a:xfrm>
            <a:off x="3924300" y="23637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21" name="Line 136"/>
          <p:cNvSpPr>
            <a:spLocks noChangeShapeType="1"/>
          </p:cNvSpPr>
          <p:nvPr/>
        </p:nvSpPr>
        <p:spPr bwMode="auto">
          <a:xfrm flipV="1">
            <a:off x="3924300" y="1427163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22" name="Line 137"/>
          <p:cNvSpPr>
            <a:spLocks noChangeShapeType="1"/>
          </p:cNvSpPr>
          <p:nvPr/>
        </p:nvSpPr>
        <p:spPr bwMode="auto">
          <a:xfrm>
            <a:off x="3924300" y="1427163"/>
            <a:ext cx="360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24" name="Line 145"/>
          <p:cNvSpPr>
            <a:spLocks noChangeShapeType="1"/>
          </p:cNvSpPr>
          <p:nvPr/>
        </p:nvSpPr>
        <p:spPr bwMode="auto">
          <a:xfrm flipH="1">
            <a:off x="2987675" y="21478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25" name="Line 146"/>
          <p:cNvSpPr>
            <a:spLocks noChangeShapeType="1"/>
          </p:cNvSpPr>
          <p:nvPr/>
        </p:nvSpPr>
        <p:spPr bwMode="auto">
          <a:xfrm>
            <a:off x="3132138" y="236378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26" name="Line 147"/>
          <p:cNvSpPr>
            <a:spLocks noChangeShapeType="1"/>
          </p:cNvSpPr>
          <p:nvPr/>
        </p:nvSpPr>
        <p:spPr bwMode="auto">
          <a:xfrm>
            <a:off x="3132138" y="2579688"/>
            <a:ext cx="7921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27" name="Line 149"/>
          <p:cNvSpPr>
            <a:spLocks noChangeShapeType="1"/>
          </p:cNvSpPr>
          <p:nvPr/>
        </p:nvSpPr>
        <p:spPr bwMode="auto">
          <a:xfrm>
            <a:off x="3132138" y="23637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28" name="Line 150"/>
          <p:cNvSpPr>
            <a:spLocks noChangeShapeType="1"/>
          </p:cNvSpPr>
          <p:nvPr/>
        </p:nvSpPr>
        <p:spPr bwMode="auto">
          <a:xfrm>
            <a:off x="3419475" y="2363788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29" name="Oval 151"/>
          <p:cNvSpPr>
            <a:spLocks noChangeArrowheads="1"/>
          </p:cNvSpPr>
          <p:nvPr/>
        </p:nvSpPr>
        <p:spPr bwMode="auto">
          <a:xfrm>
            <a:off x="3421063" y="2219325"/>
            <a:ext cx="71437" cy="714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9731" name="Line 153"/>
          <p:cNvSpPr>
            <a:spLocks noChangeShapeType="1"/>
          </p:cNvSpPr>
          <p:nvPr/>
        </p:nvSpPr>
        <p:spPr bwMode="auto">
          <a:xfrm>
            <a:off x="4284663" y="12827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9732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31004"/>
              </p:ext>
            </p:extLst>
          </p:nvPr>
        </p:nvGraphicFramePr>
        <p:xfrm>
          <a:off x="4910138" y="3449638"/>
          <a:ext cx="1381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5" name="Formel" r:id="rId11" imgW="863280" imgH="228600" progId="Equation.3">
                  <p:embed/>
                </p:oleObj>
              </mc:Choice>
              <mc:Fallback>
                <p:oleObj name="Formel" r:id="rId11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3449638"/>
                        <a:ext cx="13811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3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11393"/>
              </p:ext>
            </p:extLst>
          </p:nvPr>
        </p:nvGraphicFramePr>
        <p:xfrm>
          <a:off x="4211638" y="5943600"/>
          <a:ext cx="37433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6" name="Formel" r:id="rId13" imgW="2336760" imgH="228600" progId="Equation.3">
                  <p:embed/>
                </p:oleObj>
              </mc:Choice>
              <mc:Fallback>
                <p:oleObj name="Formel" r:id="rId13" imgW="2336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943600"/>
                        <a:ext cx="37433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4" name="Text Box 161"/>
          <p:cNvSpPr txBox="1">
            <a:spLocks noChangeArrowheads="1"/>
          </p:cNvSpPr>
          <p:nvPr/>
        </p:nvSpPr>
        <p:spPr bwMode="auto">
          <a:xfrm>
            <a:off x="358834" y="981075"/>
            <a:ext cx="19445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Schleifenverstärkung </a:t>
            </a:r>
            <a:r>
              <a:rPr lang="el-GR" altLang="de-DE" dirty="0" smtClean="0"/>
              <a:t>β</a:t>
            </a:r>
            <a:r>
              <a:rPr lang="de-DE" altLang="de-DE" dirty="0" err="1" smtClean="0"/>
              <a:t>Aol</a:t>
            </a:r>
            <a:endParaRPr lang="de-DE" altLang="de-DE" dirty="0"/>
          </a:p>
        </p:txBody>
      </p:sp>
      <p:sp>
        <p:nvSpPr>
          <p:cNvPr id="29735" name="Text Box 162"/>
          <p:cNvSpPr txBox="1">
            <a:spLocks noChangeArrowheads="1"/>
          </p:cNvSpPr>
          <p:nvPr/>
        </p:nvSpPr>
        <p:spPr bwMode="auto">
          <a:xfrm>
            <a:off x="5167313" y="981075"/>
            <a:ext cx="15732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Widerstand ohne RK</a:t>
            </a:r>
          </a:p>
        </p:txBody>
      </p:sp>
      <p:graphicFrame>
        <p:nvGraphicFramePr>
          <p:cNvPr id="2973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47954"/>
              </p:ext>
            </p:extLst>
          </p:nvPr>
        </p:nvGraphicFramePr>
        <p:xfrm>
          <a:off x="147638" y="3500438"/>
          <a:ext cx="27606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7" name="Formel" r:id="rId15" imgW="1726920" imgH="228600" progId="Equation.3">
                  <p:embed/>
                </p:oleObj>
              </mc:Choice>
              <mc:Fallback>
                <p:oleObj name="Formel" r:id="rId15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3500438"/>
                        <a:ext cx="27606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37" name="Group 129"/>
          <p:cNvGrpSpPr>
            <a:grpSpLocks/>
          </p:cNvGrpSpPr>
          <p:nvPr/>
        </p:nvGrpSpPr>
        <p:grpSpPr bwMode="auto">
          <a:xfrm flipH="1">
            <a:off x="1258888" y="1931988"/>
            <a:ext cx="504825" cy="431800"/>
            <a:chOff x="1020" y="2750"/>
            <a:chExt cx="318" cy="272"/>
          </a:xfrm>
        </p:grpSpPr>
        <p:sp>
          <p:nvSpPr>
            <p:cNvPr id="29761" name="Line 13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62" name="Line 13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63" name="Line 13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64" name="Line 13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65" name="Line 13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9738" name="Line 135"/>
          <p:cNvSpPr>
            <a:spLocks noChangeShapeType="1"/>
          </p:cNvSpPr>
          <p:nvPr/>
        </p:nvSpPr>
        <p:spPr bwMode="auto">
          <a:xfrm>
            <a:off x="1763713" y="23637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39" name="Line 136"/>
          <p:cNvSpPr>
            <a:spLocks noChangeShapeType="1"/>
          </p:cNvSpPr>
          <p:nvPr/>
        </p:nvSpPr>
        <p:spPr bwMode="auto">
          <a:xfrm flipV="1">
            <a:off x="1763713" y="1427163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40" name="Line 137"/>
          <p:cNvSpPr>
            <a:spLocks noChangeShapeType="1"/>
          </p:cNvSpPr>
          <p:nvPr/>
        </p:nvSpPr>
        <p:spPr bwMode="auto">
          <a:xfrm>
            <a:off x="1763713" y="1427163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41" name="Line 138"/>
          <p:cNvSpPr>
            <a:spLocks noChangeShapeType="1"/>
          </p:cNvSpPr>
          <p:nvPr/>
        </p:nvSpPr>
        <p:spPr bwMode="auto">
          <a:xfrm>
            <a:off x="1763713" y="3011488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9742" name="Group 139"/>
          <p:cNvGrpSpPr>
            <a:grpSpLocks/>
          </p:cNvGrpSpPr>
          <p:nvPr/>
        </p:nvGrpSpPr>
        <p:grpSpPr bwMode="auto">
          <a:xfrm>
            <a:off x="1619250" y="2722563"/>
            <a:ext cx="288925" cy="288925"/>
            <a:chOff x="1655" y="2931"/>
            <a:chExt cx="182" cy="318"/>
          </a:xfrm>
        </p:grpSpPr>
        <p:sp>
          <p:nvSpPr>
            <p:cNvPr id="29757" name="Line 140"/>
            <p:cNvSpPr>
              <a:spLocks noChangeShapeType="1"/>
            </p:cNvSpPr>
            <p:nvPr/>
          </p:nvSpPr>
          <p:spPr bwMode="auto">
            <a:xfrm>
              <a:off x="1746" y="293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58" name="Line 141"/>
            <p:cNvSpPr>
              <a:spLocks noChangeShapeType="1"/>
            </p:cNvSpPr>
            <p:nvPr/>
          </p:nvSpPr>
          <p:spPr bwMode="auto">
            <a:xfrm flipH="1">
              <a:off x="1655" y="3022"/>
              <a:ext cx="182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59" name="Line 142"/>
            <p:cNvSpPr>
              <a:spLocks noChangeShapeType="1"/>
            </p:cNvSpPr>
            <p:nvPr/>
          </p:nvSpPr>
          <p:spPr bwMode="auto">
            <a:xfrm>
              <a:off x="1701" y="3203"/>
              <a:ext cx="45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60" name="Line 143"/>
            <p:cNvSpPr>
              <a:spLocks noChangeShapeType="1"/>
            </p:cNvSpPr>
            <p:nvPr/>
          </p:nvSpPr>
          <p:spPr bwMode="auto">
            <a:xfrm>
              <a:off x="1655" y="3158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9743" name="Line 144"/>
          <p:cNvSpPr>
            <a:spLocks noChangeShapeType="1"/>
          </p:cNvSpPr>
          <p:nvPr/>
        </p:nvSpPr>
        <p:spPr bwMode="auto">
          <a:xfrm flipH="1">
            <a:off x="1620838" y="33718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44" name="Line 145"/>
          <p:cNvSpPr>
            <a:spLocks noChangeShapeType="1"/>
          </p:cNvSpPr>
          <p:nvPr/>
        </p:nvSpPr>
        <p:spPr bwMode="auto">
          <a:xfrm flipH="1">
            <a:off x="827088" y="21478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45" name="Line 146"/>
          <p:cNvSpPr>
            <a:spLocks noChangeShapeType="1"/>
          </p:cNvSpPr>
          <p:nvPr/>
        </p:nvSpPr>
        <p:spPr bwMode="auto">
          <a:xfrm>
            <a:off x="971550" y="2363788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46" name="Line 147"/>
          <p:cNvSpPr>
            <a:spLocks noChangeShapeType="1"/>
          </p:cNvSpPr>
          <p:nvPr/>
        </p:nvSpPr>
        <p:spPr bwMode="auto">
          <a:xfrm>
            <a:off x="971550" y="2579688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47" name="Line 148"/>
          <p:cNvSpPr>
            <a:spLocks noChangeShapeType="1"/>
          </p:cNvSpPr>
          <p:nvPr/>
        </p:nvSpPr>
        <p:spPr bwMode="auto">
          <a:xfrm flipV="1">
            <a:off x="1763713" y="2581275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48" name="Line 149"/>
          <p:cNvSpPr>
            <a:spLocks noChangeShapeType="1"/>
          </p:cNvSpPr>
          <p:nvPr/>
        </p:nvSpPr>
        <p:spPr bwMode="auto">
          <a:xfrm>
            <a:off x="971550" y="23637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49" name="Line 150"/>
          <p:cNvSpPr>
            <a:spLocks noChangeShapeType="1"/>
          </p:cNvSpPr>
          <p:nvPr/>
        </p:nvSpPr>
        <p:spPr bwMode="auto">
          <a:xfrm>
            <a:off x="1258888" y="236378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50" name="Oval 151"/>
          <p:cNvSpPr>
            <a:spLocks noChangeArrowheads="1"/>
          </p:cNvSpPr>
          <p:nvPr/>
        </p:nvSpPr>
        <p:spPr bwMode="auto">
          <a:xfrm>
            <a:off x="1260475" y="2219325"/>
            <a:ext cx="71438" cy="714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9751" name="Line 152"/>
          <p:cNvSpPr>
            <a:spLocks noChangeShapeType="1"/>
          </p:cNvSpPr>
          <p:nvPr/>
        </p:nvSpPr>
        <p:spPr bwMode="auto">
          <a:xfrm>
            <a:off x="1116013" y="2146300"/>
            <a:ext cx="0" cy="2159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52" name="Line 153"/>
          <p:cNvSpPr>
            <a:spLocks noChangeShapeType="1"/>
          </p:cNvSpPr>
          <p:nvPr/>
        </p:nvSpPr>
        <p:spPr bwMode="auto">
          <a:xfrm>
            <a:off x="2124075" y="12827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54" name="Text Box 162"/>
          <p:cNvSpPr txBox="1">
            <a:spLocks noChangeArrowheads="1"/>
          </p:cNvSpPr>
          <p:nvPr/>
        </p:nvSpPr>
        <p:spPr bwMode="auto">
          <a:xfrm>
            <a:off x="2768600" y="981075"/>
            <a:ext cx="1619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Verstärkung ohne </a:t>
            </a:r>
            <a:r>
              <a:rPr lang="de-DE" altLang="de-DE" dirty="0" smtClean="0"/>
              <a:t>GK</a:t>
            </a:r>
            <a:endParaRPr lang="de-DE" altLang="de-DE" dirty="0"/>
          </a:p>
        </p:txBody>
      </p:sp>
      <p:sp>
        <p:nvSpPr>
          <p:cNvPr id="29755" name="Text Box 162"/>
          <p:cNvSpPr txBox="1">
            <a:spLocks noChangeArrowheads="1"/>
          </p:cNvSpPr>
          <p:nvPr/>
        </p:nvSpPr>
        <p:spPr bwMode="auto">
          <a:xfrm>
            <a:off x="815975" y="4365625"/>
            <a:ext cx="1497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Verstärkung mit RK</a:t>
            </a:r>
          </a:p>
        </p:txBody>
      </p:sp>
      <p:sp>
        <p:nvSpPr>
          <p:cNvPr id="29756" name="Text Box 162"/>
          <p:cNvSpPr txBox="1">
            <a:spLocks noChangeArrowheads="1"/>
          </p:cNvSpPr>
          <p:nvPr/>
        </p:nvSpPr>
        <p:spPr bwMode="auto">
          <a:xfrm>
            <a:off x="4632325" y="4365625"/>
            <a:ext cx="145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Widerstand mit RK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4114800" y="1600200"/>
            <a:ext cx="0" cy="45720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Line 138"/>
          <p:cNvSpPr>
            <a:spLocks noChangeShapeType="1"/>
          </p:cNvSpPr>
          <p:nvPr/>
        </p:nvSpPr>
        <p:spPr bwMode="auto">
          <a:xfrm>
            <a:off x="3886200" y="30480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4" name="Group 139"/>
          <p:cNvGrpSpPr>
            <a:grpSpLocks/>
          </p:cNvGrpSpPr>
          <p:nvPr/>
        </p:nvGrpSpPr>
        <p:grpSpPr bwMode="auto">
          <a:xfrm>
            <a:off x="3741737" y="2759075"/>
            <a:ext cx="288925" cy="288925"/>
            <a:chOff x="1655" y="2931"/>
            <a:chExt cx="182" cy="318"/>
          </a:xfrm>
        </p:grpSpPr>
        <p:sp>
          <p:nvSpPr>
            <p:cNvPr id="95" name="Line 140"/>
            <p:cNvSpPr>
              <a:spLocks noChangeShapeType="1"/>
            </p:cNvSpPr>
            <p:nvPr/>
          </p:nvSpPr>
          <p:spPr bwMode="auto">
            <a:xfrm>
              <a:off x="1746" y="293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Line 141"/>
            <p:cNvSpPr>
              <a:spLocks noChangeShapeType="1"/>
            </p:cNvSpPr>
            <p:nvPr/>
          </p:nvSpPr>
          <p:spPr bwMode="auto">
            <a:xfrm flipH="1">
              <a:off x="1655" y="3022"/>
              <a:ext cx="182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142"/>
            <p:cNvSpPr>
              <a:spLocks noChangeShapeType="1"/>
            </p:cNvSpPr>
            <p:nvPr/>
          </p:nvSpPr>
          <p:spPr bwMode="auto">
            <a:xfrm>
              <a:off x="1701" y="3203"/>
              <a:ext cx="45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Line 143"/>
            <p:cNvSpPr>
              <a:spLocks noChangeShapeType="1"/>
            </p:cNvSpPr>
            <p:nvPr/>
          </p:nvSpPr>
          <p:spPr bwMode="auto">
            <a:xfrm>
              <a:off x="1655" y="3158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9" name="Line 144"/>
          <p:cNvSpPr>
            <a:spLocks noChangeShapeType="1"/>
          </p:cNvSpPr>
          <p:nvPr/>
        </p:nvSpPr>
        <p:spPr bwMode="auto">
          <a:xfrm flipH="1">
            <a:off x="3743325" y="3408362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Line 148"/>
          <p:cNvSpPr>
            <a:spLocks noChangeShapeType="1"/>
          </p:cNvSpPr>
          <p:nvPr/>
        </p:nvSpPr>
        <p:spPr bwMode="auto">
          <a:xfrm flipV="1">
            <a:off x="3886200" y="2617787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Line 138"/>
          <p:cNvSpPr>
            <a:spLocks noChangeShapeType="1"/>
          </p:cNvSpPr>
          <p:nvPr/>
        </p:nvSpPr>
        <p:spPr bwMode="auto">
          <a:xfrm>
            <a:off x="2971800" y="2133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" name="Line 144"/>
          <p:cNvSpPr>
            <a:spLocks noChangeShapeType="1"/>
          </p:cNvSpPr>
          <p:nvPr/>
        </p:nvSpPr>
        <p:spPr bwMode="auto">
          <a:xfrm flipH="1">
            <a:off x="2743200" y="2493962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reihandform 1"/>
          <p:cNvSpPr/>
          <p:nvPr/>
        </p:nvSpPr>
        <p:spPr bwMode="auto">
          <a:xfrm>
            <a:off x="647069" y="2273300"/>
            <a:ext cx="1752958" cy="710109"/>
          </a:xfrm>
          <a:custGeom>
            <a:avLst/>
            <a:gdLst>
              <a:gd name="connsiteX0" fmla="*/ 889631 w 1752958"/>
              <a:gd name="connsiteY0" fmla="*/ 177800 h 710109"/>
              <a:gd name="connsiteX1" fmla="*/ 1537331 w 1752958"/>
              <a:gd name="connsiteY1" fmla="*/ 190500 h 710109"/>
              <a:gd name="connsiteX2" fmla="*/ 1651631 w 1752958"/>
              <a:gd name="connsiteY2" fmla="*/ 584200 h 710109"/>
              <a:gd name="connsiteX3" fmla="*/ 153031 w 1752958"/>
              <a:gd name="connsiteY3" fmla="*/ 685800 h 710109"/>
              <a:gd name="connsiteX4" fmla="*/ 76831 w 1752958"/>
              <a:gd name="connsiteY4" fmla="*/ 177800 h 710109"/>
              <a:gd name="connsiteX5" fmla="*/ 394331 w 1752958"/>
              <a:gd name="connsiteY5" fmla="*/ 0 h 71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958" h="710109">
                <a:moveTo>
                  <a:pt x="889631" y="177800"/>
                </a:moveTo>
                <a:cubicBezTo>
                  <a:pt x="1149981" y="150283"/>
                  <a:pt x="1410331" y="122767"/>
                  <a:pt x="1537331" y="190500"/>
                </a:cubicBezTo>
                <a:cubicBezTo>
                  <a:pt x="1664331" y="258233"/>
                  <a:pt x="1882348" y="501650"/>
                  <a:pt x="1651631" y="584200"/>
                </a:cubicBezTo>
                <a:cubicBezTo>
                  <a:pt x="1420914" y="666750"/>
                  <a:pt x="415498" y="753533"/>
                  <a:pt x="153031" y="685800"/>
                </a:cubicBezTo>
                <a:cubicBezTo>
                  <a:pt x="-109436" y="618067"/>
                  <a:pt x="36614" y="292100"/>
                  <a:pt x="76831" y="177800"/>
                </a:cubicBezTo>
                <a:cubicBezTo>
                  <a:pt x="117048" y="63500"/>
                  <a:pt x="255689" y="31750"/>
                  <a:pt x="394331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1371600" y="1752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mit Pfeil 100"/>
          <p:cNvCxnSpPr/>
          <p:nvPr/>
        </p:nvCxnSpPr>
        <p:spPr bwMode="auto">
          <a:xfrm>
            <a:off x="1066800" y="1752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1295400" y="1600200"/>
            <a:ext cx="874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Testquelle</a:t>
            </a:r>
            <a:endParaRPr lang="de-DE" dirty="0"/>
          </a:p>
        </p:txBody>
      </p:sp>
      <p:sp>
        <p:nvSpPr>
          <p:cNvPr id="104" name="Textfeld 103"/>
          <p:cNvSpPr txBox="1"/>
          <p:nvPr/>
        </p:nvSpPr>
        <p:spPr>
          <a:xfrm>
            <a:off x="129565" y="16002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Wird gerechnet</a:t>
            </a:r>
            <a:endParaRPr lang="de-DE" dirty="0"/>
          </a:p>
        </p:txBody>
      </p:sp>
      <p:sp>
        <p:nvSpPr>
          <p:cNvPr id="7" name="Freihandform 6"/>
          <p:cNvSpPr/>
          <p:nvPr/>
        </p:nvSpPr>
        <p:spPr bwMode="auto">
          <a:xfrm>
            <a:off x="3441700" y="1610673"/>
            <a:ext cx="609600" cy="459427"/>
          </a:xfrm>
          <a:custGeom>
            <a:avLst/>
            <a:gdLst>
              <a:gd name="connsiteX0" fmla="*/ 0 w 609600"/>
              <a:gd name="connsiteY0" fmla="*/ 459427 h 459427"/>
              <a:gd name="connsiteX1" fmla="*/ 139700 w 609600"/>
              <a:gd name="connsiteY1" fmla="*/ 40327 h 459427"/>
              <a:gd name="connsiteX2" fmla="*/ 609600 w 609600"/>
              <a:gd name="connsiteY2" fmla="*/ 40327 h 45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459427">
                <a:moveTo>
                  <a:pt x="0" y="459427"/>
                </a:moveTo>
                <a:cubicBezTo>
                  <a:pt x="19050" y="284802"/>
                  <a:pt x="38100" y="110177"/>
                  <a:pt x="139700" y="40327"/>
                </a:cubicBezTo>
                <a:cubicBezTo>
                  <a:pt x="241300" y="-29523"/>
                  <a:pt x="425450" y="5402"/>
                  <a:pt x="609600" y="4032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Line 118"/>
          <p:cNvSpPr>
            <a:spLocks noChangeShapeType="1"/>
          </p:cNvSpPr>
          <p:nvPr/>
        </p:nvSpPr>
        <p:spPr bwMode="auto">
          <a:xfrm flipH="1">
            <a:off x="5105400" y="213360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9" name="Gerade Verbindung 8"/>
          <p:cNvCxnSpPr>
            <a:stCxn id="105" idx="0"/>
            <a:endCxn id="29717" idx="1"/>
          </p:cNvCxnSpPr>
          <p:nvPr/>
        </p:nvCxnSpPr>
        <p:spPr bwMode="auto">
          <a:xfrm>
            <a:off x="5257800" y="2133600"/>
            <a:ext cx="33338" cy="23018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533400" y="4724400"/>
            <a:ext cx="5334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88064"/>
              </p:ext>
            </p:extLst>
          </p:nvPr>
        </p:nvGraphicFramePr>
        <p:xfrm>
          <a:off x="7769225" y="3516313"/>
          <a:ext cx="731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8" name="Formel" r:id="rId17" imgW="457200" imgH="228600" progId="Equation.3">
                  <p:embed/>
                </p:oleObj>
              </mc:Choice>
              <mc:Fallback>
                <p:oleObj name="Formel" r:id="rId17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225" y="3516313"/>
                        <a:ext cx="7318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" name="Group 129"/>
          <p:cNvGrpSpPr>
            <a:grpSpLocks/>
          </p:cNvGrpSpPr>
          <p:nvPr/>
        </p:nvGrpSpPr>
        <p:grpSpPr bwMode="auto">
          <a:xfrm flipH="1">
            <a:off x="7602537" y="1943100"/>
            <a:ext cx="504825" cy="431800"/>
            <a:chOff x="1020" y="2750"/>
            <a:chExt cx="318" cy="272"/>
          </a:xfrm>
        </p:grpSpPr>
        <p:sp>
          <p:nvSpPr>
            <p:cNvPr id="109" name="Line 13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Line 13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1" name="Line 13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13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" name="Line 13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4" name="Line 135"/>
          <p:cNvSpPr>
            <a:spLocks noChangeShapeType="1"/>
          </p:cNvSpPr>
          <p:nvPr/>
        </p:nvSpPr>
        <p:spPr bwMode="auto">
          <a:xfrm>
            <a:off x="8107362" y="23749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" name="Line 137"/>
          <p:cNvSpPr>
            <a:spLocks noChangeShapeType="1"/>
          </p:cNvSpPr>
          <p:nvPr/>
        </p:nvSpPr>
        <p:spPr bwMode="auto">
          <a:xfrm>
            <a:off x="8107362" y="1438275"/>
            <a:ext cx="360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" name="Line 145"/>
          <p:cNvSpPr>
            <a:spLocks noChangeShapeType="1"/>
          </p:cNvSpPr>
          <p:nvPr/>
        </p:nvSpPr>
        <p:spPr bwMode="auto">
          <a:xfrm flipH="1">
            <a:off x="7170737" y="2159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Line 146"/>
          <p:cNvSpPr>
            <a:spLocks noChangeShapeType="1"/>
          </p:cNvSpPr>
          <p:nvPr/>
        </p:nvSpPr>
        <p:spPr bwMode="auto">
          <a:xfrm>
            <a:off x="7315200" y="23749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9" name="Line 147"/>
          <p:cNvSpPr>
            <a:spLocks noChangeShapeType="1"/>
          </p:cNvSpPr>
          <p:nvPr/>
        </p:nvSpPr>
        <p:spPr bwMode="auto">
          <a:xfrm>
            <a:off x="7315200" y="2590800"/>
            <a:ext cx="7921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0" name="Line 149"/>
          <p:cNvSpPr>
            <a:spLocks noChangeShapeType="1"/>
          </p:cNvSpPr>
          <p:nvPr/>
        </p:nvSpPr>
        <p:spPr bwMode="auto">
          <a:xfrm>
            <a:off x="7315200" y="23749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Line 150"/>
          <p:cNvSpPr>
            <a:spLocks noChangeShapeType="1"/>
          </p:cNvSpPr>
          <p:nvPr/>
        </p:nvSpPr>
        <p:spPr bwMode="auto">
          <a:xfrm>
            <a:off x="7602537" y="2374900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Oval 151"/>
          <p:cNvSpPr>
            <a:spLocks noChangeArrowheads="1"/>
          </p:cNvSpPr>
          <p:nvPr/>
        </p:nvSpPr>
        <p:spPr bwMode="auto">
          <a:xfrm>
            <a:off x="7086600" y="2286000"/>
            <a:ext cx="71437" cy="714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" name="Line 153"/>
          <p:cNvSpPr>
            <a:spLocks noChangeShapeType="1"/>
          </p:cNvSpPr>
          <p:nvPr/>
        </p:nvSpPr>
        <p:spPr bwMode="auto">
          <a:xfrm>
            <a:off x="8467725" y="1293812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Text Box 162"/>
          <p:cNvSpPr txBox="1">
            <a:spLocks noChangeArrowheads="1"/>
          </p:cNvSpPr>
          <p:nvPr/>
        </p:nvSpPr>
        <p:spPr bwMode="auto">
          <a:xfrm>
            <a:off x="6836516" y="992187"/>
            <a:ext cx="1849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Verstärkung </a:t>
            </a:r>
            <a:r>
              <a:rPr lang="de-DE" altLang="de-DE" dirty="0" smtClean="0"/>
              <a:t>am Eingang</a:t>
            </a:r>
            <a:endParaRPr lang="de-DE" altLang="de-DE" dirty="0"/>
          </a:p>
        </p:txBody>
      </p:sp>
      <p:sp>
        <p:nvSpPr>
          <p:cNvPr id="126" name="Line 138"/>
          <p:cNvSpPr>
            <a:spLocks noChangeShapeType="1"/>
          </p:cNvSpPr>
          <p:nvPr/>
        </p:nvSpPr>
        <p:spPr bwMode="auto">
          <a:xfrm>
            <a:off x="8069262" y="3059112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7924799" y="2770187"/>
            <a:ext cx="288925" cy="288925"/>
            <a:chOff x="1655" y="2931"/>
            <a:chExt cx="182" cy="318"/>
          </a:xfrm>
        </p:grpSpPr>
        <p:sp>
          <p:nvSpPr>
            <p:cNvPr id="128" name="Line 140"/>
            <p:cNvSpPr>
              <a:spLocks noChangeShapeType="1"/>
            </p:cNvSpPr>
            <p:nvPr/>
          </p:nvSpPr>
          <p:spPr bwMode="auto">
            <a:xfrm>
              <a:off x="1746" y="293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141"/>
            <p:cNvSpPr>
              <a:spLocks noChangeShapeType="1"/>
            </p:cNvSpPr>
            <p:nvPr/>
          </p:nvSpPr>
          <p:spPr bwMode="auto">
            <a:xfrm flipH="1">
              <a:off x="1655" y="3022"/>
              <a:ext cx="182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>
              <a:off x="1701" y="3203"/>
              <a:ext cx="45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Line 143"/>
            <p:cNvSpPr>
              <a:spLocks noChangeShapeType="1"/>
            </p:cNvSpPr>
            <p:nvPr/>
          </p:nvSpPr>
          <p:spPr bwMode="auto">
            <a:xfrm>
              <a:off x="1655" y="3158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2" name="Line 144"/>
          <p:cNvSpPr>
            <a:spLocks noChangeShapeType="1"/>
          </p:cNvSpPr>
          <p:nvPr/>
        </p:nvSpPr>
        <p:spPr bwMode="auto">
          <a:xfrm flipH="1">
            <a:off x="7926387" y="3419474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" name="Line 148"/>
          <p:cNvSpPr>
            <a:spLocks noChangeShapeType="1"/>
          </p:cNvSpPr>
          <p:nvPr/>
        </p:nvSpPr>
        <p:spPr bwMode="auto">
          <a:xfrm flipV="1">
            <a:off x="8069262" y="2628899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" name="Line 144"/>
          <p:cNvSpPr>
            <a:spLocks noChangeShapeType="1"/>
          </p:cNvSpPr>
          <p:nvPr/>
        </p:nvSpPr>
        <p:spPr bwMode="auto">
          <a:xfrm flipH="1">
            <a:off x="6926262" y="2505074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" name="Line 152"/>
          <p:cNvSpPr>
            <a:spLocks noChangeShapeType="1"/>
          </p:cNvSpPr>
          <p:nvPr/>
        </p:nvSpPr>
        <p:spPr bwMode="auto">
          <a:xfrm>
            <a:off x="7467600" y="2133600"/>
            <a:ext cx="0" cy="2159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838200" y="2133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0" name="Line 144"/>
          <p:cNvSpPr>
            <a:spLocks noChangeShapeType="1"/>
          </p:cNvSpPr>
          <p:nvPr/>
        </p:nvSpPr>
        <p:spPr bwMode="auto">
          <a:xfrm flipH="1">
            <a:off x="609600" y="2493962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" name="Line 138"/>
          <p:cNvSpPr>
            <a:spLocks noChangeShapeType="1"/>
          </p:cNvSpPr>
          <p:nvPr/>
        </p:nvSpPr>
        <p:spPr bwMode="auto">
          <a:xfrm>
            <a:off x="4724400" y="2133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2" name="Line 144"/>
          <p:cNvSpPr>
            <a:spLocks noChangeShapeType="1"/>
          </p:cNvSpPr>
          <p:nvPr/>
        </p:nvSpPr>
        <p:spPr bwMode="auto">
          <a:xfrm flipH="1">
            <a:off x="4495800" y="2493962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" name="Textfeld 142"/>
          <p:cNvSpPr txBox="1"/>
          <p:nvPr/>
        </p:nvSpPr>
        <p:spPr>
          <a:xfrm>
            <a:off x="6248400" y="17526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Wird gerechnet</a:t>
            </a:r>
            <a:endParaRPr lang="de-DE" dirty="0"/>
          </a:p>
        </p:txBody>
      </p:sp>
      <p:sp>
        <p:nvSpPr>
          <p:cNvPr id="144" name="Textfeld 143"/>
          <p:cNvSpPr txBox="1"/>
          <p:nvPr/>
        </p:nvSpPr>
        <p:spPr>
          <a:xfrm>
            <a:off x="5943600" y="1981200"/>
            <a:ext cx="874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Testquelle</a:t>
            </a:r>
            <a:endParaRPr lang="de-DE" dirty="0"/>
          </a:p>
        </p:txBody>
      </p:sp>
      <p:sp>
        <p:nvSpPr>
          <p:cNvPr id="145" name="Text Box 162"/>
          <p:cNvSpPr txBox="1">
            <a:spLocks noChangeArrowheads="1"/>
          </p:cNvSpPr>
          <p:nvPr/>
        </p:nvSpPr>
        <p:spPr bwMode="auto">
          <a:xfrm>
            <a:off x="7300037" y="1447800"/>
            <a:ext cx="11923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Offene Leitung</a:t>
            </a:r>
            <a:endParaRPr lang="de-DE" altLang="de-DE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6477000" y="23622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7239000" y="2057400"/>
            <a:ext cx="219075" cy="254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5791200" y="13716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1752600" y="3048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55" name="Textfeld 154"/>
          <p:cNvSpPr txBox="1"/>
          <p:nvPr/>
        </p:nvSpPr>
        <p:spPr>
          <a:xfrm>
            <a:off x="3886200" y="3048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56" name="Textfeld 155"/>
          <p:cNvSpPr txBox="1"/>
          <p:nvPr/>
        </p:nvSpPr>
        <p:spPr>
          <a:xfrm>
            <a:off x="5638800" y="3048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57" name="Textfeld 156"/>
          <p:cNvSpPr txBox="1"/>
          <p:nvPr/>
        </p:nvSpPr>
        <p:spPr>
          <a:xfrm>
            <a:off x="5621934" y="2286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rds</a:t>
            </a:r>
            <a:endParaRPr lang="de-DE" dirty="0"/>
          </a:p>
        </p:txBody>
      </p:sp>
      <p:sp>
        <p:nvSpPr>
          <p:cNvPr id="158" name="Textfeld 157"/>
          <p:cNvSpPr txBox="1"/>
          <p:nvPr/>
        </p:nvSpPr>
        <p:spPr>
          <a:xfrm>
            <a:off x="8077200" y="3048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3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136650"/>
          </a:xfrm>
        </p:spPr>
        <p:txBody>
          <a:bodyPr/>
          <a:lstStyle/>
          <a:p>
            <a:r>
              <a:rPr lang="de-DE" dirty="0" smtClean="0"/>
              <a:t>Bis jetzt - Single-</a:t>
            </a:r>
            <a:r>
              <a:rPr lang="de-DE" dirty="0" err="1" smtClean="0"/>
              <a:t>Ended</a:t>
            </a:r>
            <a:r>
              <a:rPr lang="de-DE" dirty="0" smtClean="0"/>
              <a:t> </a:t>
            </a:r>
            <a:r>
              <a:rPr lang="de-DE" dirty="0"/>
              <a:t>Verstärker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5F677-3C58-4D96-988C-15361F3C177C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cxnSp>
        <p:nvCxnSpPr>
          <p:cNvPr id="8" name="Gerade Verbindung 28"/>
          <p:cNvCxnSpPr>
            <a:cxnSpLocks noChangeShapeType="1"/>
          </p:cNvCxnSpPr>
          <p:nvPr/>
        </p:nvCxnSpPr>
        <p:spPr bwMode="auto">
          <a:xfrm flipH="1">
            <a:off x="3254376" y="3505199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39"/>
          <p:cNvCxnSpPr>
            <a:cxnSpLocks noChangeShapeType="1"/>
          </p:cNvCxnSpPr>
          <p:nvPr/>
        </p:nvCxnSpPr>
        <p:spPr bwMode="auto">
          <a:xfrm flipH="1">
            <a:off x="5181601" y="3505199"/>
            <a:ext cx="9350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Gleichschenkliges Dreieck 1"/>
          <p:cNvSpPr>
            <a:spLocks noChangeArrowheads="1"/>
          </p:cNvSpPr>
          <p:nvPr/>
        </p:nvSpPr>
        <p:spPr bwMode="auto">
          <a:xfrm rot="5400000">
            <a:off x="4157662" y="3005138"/>
            <a:ext cx="1074737" cy="1008062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" name="Ellipse 4"/>
          <p:cNvSpPr>
            <a:spLocks noChangeArrowheads="1"/>
          </p:cNvSpPr>
          <p:nvPr/>
        </p:nvSpPr>
        <p:spPr bwMode="auto">
          <a:xfrm>
            <a:off x="4046539" y="3432174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65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Symmetrischer </a:t>
            </a:r>
            <a:r>
              <a:rPr lang="de-DE" sz="1600" dirty="0"/>
              <a:t>Differenzverstärker </a:t>
            </a:r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40" name="Line 29"/>
          <p:cNvSpPr>
            <a:spLocks noChangeShapeType="1"/>
          </p:cNvSpPr>
          <p:nvPr/>
        </p:nvSpPr>
        <p:spPr bwMode="auto">
          <a:xfrm>
            <a:off x="5410200" y="3505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8" name="Text Box 66"/>
          <p:cNvSpPr txBox="1">
            <a:spLocks noChangeArrowheads="1"/>
          </p:cNvSpPr>
          <p:nvPr/>
        </p:nvSpPr>
        <p:spPr bwMode="auto">
          <a:xfrm>
            <a:off x="5029200" y="35052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v1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914400" y="2133600"/>
            <a:ext cx="977900" cy="1889125"/>
            <a:chOff x="4800600" y="3048000"/>
            <a:chExt cx="977900" cy="1889125"/>
          </a:xfrm>
        </p:grpSpPr>
        <p:grpSp>
          <p:nvGrpSpPr>
            <p:cNvPr id="30727" name="Group 4"/>
            <p:cNvGrpSpPr>
              <a:grpSpLocks/>
            </p:cNvGrpSpPr>
            <p:nvPr/>
          </p:nvGrpSpPr>
          <p:grpSpPr bwMode="auto">
            <a:xfrm flipH="1">
              <a:off x="4905375" y="4216400"/>
              <a:ext cx="504825" cy="431800"/>
              <a:chOff x="1020" y="2750"/>
              <a:chExt cx="318" cy="272"/>
            </a:xfrm>
          </p:grpSpPr>
          <p:sp>
            <p:nvSpPr>
              <p:cNvPr id="30792" name="Line 5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93" name="Line 6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94" name="Line 7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95" name="Line 8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96" name="Line 9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7" name="Gruppieren 86"/>
            <p:cNvGrpSpPr>
              <a:grpSpLocks/>
            </p:cNvGrpSpPr>
            <p:nvPr/>
          </p:nvGrpSpPr>
          <p:grpSpPr bwMode="auto">
            <a:xfrm>
              <a:off x="5341938" y="3048000"/>
              <a:ext cx="144462" cy="1152525"/>
              <a:chOff x="2051720" y="3140968"/>
              <a:chExt cx="144016" cy="1152450"/>
            </a:xfrm>
          </p:grpSpPr>
          <p:sp>
            <p:nvSpPr>
              <p:cNvPr id="78" name="Rechteck 87"/>
              <p:cNvSpPr>
                <a:spLocks noChangeArrowheads="1"/>
              </p:cNvSpPr>
              <p:nvPr/>
            </p:nvSpPr>
            <p:spPr bwMode="auto">
              <a:xfrm>
                <a:off x="2051720" y="3501008"/>
                <a:ext cx="144016" cy="432048"/>
              </a:xfrm>
              <a:prstGeom prst="rect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79" name="Line 138"/>
              <p:cNvSpPr>
                <a:spLocks noChangeShapeType="1"/>
              </p:cNvSpPr>
              <p:nvPr/>
            </p:nvSpPr>
            <p:spPr bwMode="auto">
              <a:xfrm>
                <a:off x="2123728" y="3933056"/>
                <a:ext cx="0" cy="36036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138"/>
              <p:cNvSpPr>
                <a:spLocks noChangeShapeType="1"/>
              </p:cNvSpPr>
              <p:nvPr/>
            </p:nvSpPr>
            <p:spPr bwMode="auto">
              <a:xfrm>
                <a:off x="2123728" y="3140968"/>
                <a:ext cx="0" cy="36036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8" name="Line 36"/>
            <p:cNvSpPr>
              <a:spLocks noChangeShapeType="1"/>
            </p:cNvSpPr>
            <p:nvPr/>
          </p:nvSpPr>
          <p:spPr bwMode="auto">
            <a:xfrm flipH="1">
              <a:off x="5410200" y="46482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Line 37"/>
            <p:cNvSpPr>
              <a:spLocks noChangeShapeType="1"/>
            </p:cNvSpPr>
            <p:nvPr/>
          </p:nvSpPr>
          <p:spPr bwMode="auto">
            <a:xfrm flipH="1">
              <a:off x="5264150" y="4935538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Line 62"/>
            <p:cNvSpPr>
              <a:spLocks noChangeShapeType="1"/>
            </p:cNvSpPr>
            <p:nvPr/>
          </p:nvSpPr>
          <p:spPr bwMode="auto">
            <a:xfrm>
              <a:off x="5257800" y="3048000"/>
              <a:ext cx="2873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Line 62"/>
            <p:cNvSpPr>
              <a:spLocks noChangeShapeType="1"/>
            </p:cNvSpPr>
            <p:nvPr/>
          </p:nvSpPr>
          <p:spPr bwMode="auto">
            <a:xfrm>
              <a:off x="5410200" y="4038600"/>
              <a:ext cx="2873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Line 71"/>
            <p:cNvSpPr>
              <a:spLocks noChangeShapeType="1"/>
            </p:cNvSpPr>
            <p:nvPr/>
          </p:nvSpPr>
          <p:spPr bwMode="auto">
            <a:xfrm rot="10800000" flipH="1">
              <a:off x="4800600" y="4419600"/>
              <a:ext cx="2159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 rot="10800000" flipH="1">
              <a:off x="5562600" y="4038600"/>
              <a:ext cx="2159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4" name="Gruppieren 93"/>
          <p:cNvGrpSpPr/>
          <p:nvPr/>
        </p:nvGrpSpPr>
        <p:grpSpPr>
          <a:xfrm flipH="1">
            <a:off x="2514600" y="2133600"/>
            <a:ext cx="977900" cy="1889125"/>
            <a:chOff x="4800600" y="3048000"/>
            <a:chExt cx="977900" cy="1889125"/>
          </a:xfrm>
        </p:grpSpPr>
        <p:grpSp>
          <p:nvGrpSpPr>
            <p:cNvPr id="95" name="Group 4"/>
            <p:cNvGrpSpPr>
              <a:grpSpLocks/>
            </p:cNvGrpSpPr>
            <p:nvPr/>
          </p:nvGrpSpPr>
          <p:grpSpPr bwMode="auto">
            <a:xfrm flipH="1">
              <a:off x="4905375" y="4216400"/>
              <a:ext cx="504825" cy="431800"/>
              <a:chOff x="1020" y="2750"/>
              <a:chExt cx="318" cy="272"/>
            </a:xfrm>
          </p:grpSpPr>
          <p:sp>
            <p:nvSpPr>
              <p:cNvPr id="106" name="Line 5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" name="Line 6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9" name="Line 8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0" name="Line 9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6" name="Gruppieren 86"/>
            <p:cNvGrpSpPr>
              <a:grpSpLocks/>
            </p:cNvGrpSpPr>
            <p:nvPr/>
          </p:nvGrpSpPr>
          <p:grpSpPr bwMode="auto">
            <a:xfrm>
              <a:off x="5341938" y="3048000"/>
              <a:ext cx="144462" cy="1152525"/>
              <a:chOff x="2051720" y="3140968"/>
              <a:chExt cx="144016" cy="1152450"/>
            </a:xfrm>
          </p:grpSpPr>
          <p:sp>
            <p:nvSpPr>
              <p:cNvPr id="103" name="Rechteck 87"/>
              <p:cNvSpPr>
                <a:spLocks noChangeArrowheads="1"/>
              </p:cNvSpPr>
              <p:nvPr/>
            </p:nvSpPr>
            <p:spPr bwMode="auto">
              <a:xfrm>
                <a:off x="2051720" y="3501008"/>
                <a:ext cx="144016" cy="432048"/>
              </a:xfrm>
              <a:prstGeom prst="rect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4" name="Line 138"/>
              <p:cNvSpPr>
                <a:spLocks noChangeShapeType="1"/>
              </p:cNvSpPr>
              <p:nvPr/>
            </p:nvSpPr>
            <p:spPr bwMode="auto">
              <a:xfrm>
                <a:off x="2123728" y="3933056"/>
                <a:ext cx="0" cy="36036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" name="Line 138"/>
              <p:cNvSpPr>
                <a:spLocks noChangeShapeType="1"/>
              </p:cNvSpPr>
              <p:nvPr/>
            </p:nvSpPr>
            <p:spPr bwMode="auto">
              <a:xfrm>
                <a:off x="2123728" y="3140968"/>
                <a:ext cx="0" cy="36036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7" name="Line 36"/>
            <p:cNvSpPr>
              <a:spLocks noChangeShapeType="1"/>
            </p:cNvSpPr>
            <p:nvPr/>
          </p:nvSpPr>
          <p:spPr bwMode="auto">
            <a:xfrm flipH="1">
              <a:off x="5410200" y="46482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 flipH="1">
              <a:off x="5264150" y="4935538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Line 62"/>
            <p:cNvSpPr>
              <a:spLocks noChangeShapeType="1"/>
            </p:cNvSpPr>
            <p:nvPr/>
          </p:nvSpPr>
          <p:spPr bwMode="auto">
            <a:xfrm>
              <a:off x="5257800" y="3048000"/>
              <a:ext cx="2873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62"/>
            <p:cNvSpPr>
              <a:spLocks noChangeShapeType="1"/>
            </p:cNvSpPr>
            <p:nvPr/>
          </p:nvSpPr>
          <p:spPr bwMode="auto">
            <a:xfrm>
              <a:off x="5410200" y="4038600"/>
              <a:ext cx="2873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Line 71"/>
            <p:cNvSpPr>
              <a:spLocks noChangeShapeType="1"/>
            </p:cNvSpPr>
            <p:nvPr/>
          </p:nvSpPr>
          <p:spPr bwMode="auto">
            <a:xfrm rot="10800000" flipH="1">
              <a:off x="4800600" y="4419600"/>
              <a:ext cx="2159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Line 71"/>
            <p:cNvSpPr>
              <a:spLocks noChangeShapeType="1"/>
            </p:cNvSpPr>
            <p:nvPr/>
          </p:nvSpPr>
          <p:spPr bwMode="auto">
            <a:xfrm rot="10800000" flipH="1">
              <a:off x="5562600" y="4038600"/>
              <a:ext cx="2159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5" name="Gerade Verbindung mit Pfeil 4"/>
          <p:cNvCxnSpPr/>
          <p:nvPr/>
        </p:nvCxnSpPr>
        <p:spPr bwMode="auto">
          <a:xfrm>
            <a:off x="3733800" y="35052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4" name="Group 4"/>
          <p:cNvGrpSpPr>
            <a:grpSpLocks/>
          </p:cNvGrpSpPr>
          <p:nvPr/>
        </p:nvGrpSpPr>
        <p:grpSpPr bwMode="auto">
          <a:xfrm flipH="1">
            <a:off x="5514975" y="3302000"/>
            <a:ext cx="504825" cy="431800"/>
            <a:chOff x="1020" y="2750"/>
            <a:chExt cx="318" cy="272"/>
          </a:xfrm>
        </p:grpSpPr>
        <p:sp>
          <p:nvSpPr>
            <p:cNvPr id="125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5" name="Gruppieren 86"/>
          <p:cNvGrpSpPr>
            <a:grpSpLocks/>
          </p:cNvGrpSpPr>
          <p:nvPr/>
        </p:nvGrpSpPr>
        <p:grpSpPr bwMode="auto">
          <a:xfrm>
            <a:off x="5951538" y="2133600"/>
            <a:ext cx="144462" cy="1152525"/>
            <a:chOff x="2051720" y="3140968"/>
            <a:chExt cx="144016" cy="1152450"/>
          </a:xfrm>
        </p:grpSpPr>
        <p:sp>
          <p:nvSpPr>
            <p:cNvPr id="122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3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6" name="Line 36"/>
          <p:cNvSpPr>
            <a:spLocks noChangeShapeType="1"/>
          </p:cNvSpPr>
          <p:nvPr/>
        </p:nvSpPr>
        <p:spPr bwMode="auto">
          <a:xfrm flipH="1">
            <a:off x="6019800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" name="Line 37"/>
          <p:cNvSpPr>
            <a:spLocks noChangeShapeType="1"/>
          </p:cNvSpPr>
          <p:nvPr/>
        </p:nvSpPr>
        <p:spPr bwMode="auto">
          <a:xfrm flipH="1">
            <a:off x="6019799" y="40386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Line 62"/>
          <p:cNvSpPr>
            <a:spLocks noChangeShapeType="1"/>
          </p:cNvSpPr>
          <p:nvPr/>
        </p:nvSpPr>
        <p:spPr bwMode="auto">
          <a:xfrm>
            <a:off x="5867400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>
            <a:off x="6019800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0" name="Line 71"/>
          <p:cNvSpPr>
            <a:spLocks noChangeShapeType="1"/>
          </p:cNvSpPr>
          <p:nvPr/>
        </p:nvSpPr>
        <p:spPr bwMode="auto">
          <a:xfrm rot="10800000" flipH="1">
            <a:off x="5410200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Line 71"/>
          <p:cNvSpPr>
            <a:spLocks noChangeShapeType="1"/>
          </p:cNvSpPr>
          <p:nvPr/>
        </p:nvSpPr>
        <p:spPr bwMode="auto">
          <a:xfrm rot="10800000" flipH="1">
            <a:off x="6172200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1" name="Group 4"/>
          <p:cNvGrpSpPr>
            <a:grpSpLocks/>
          </p:cNvGrpSpPr>
          <p:nvPr/>
        </p:nvGrpSpPr>
        <p:grpSpPr bwMode="auto">
          <a:xfrm>
            <a:off x="7378700" y="3302000"/>
            <a:ext cx="504825" cy="431800"/>
            <a:chOff x="1020" y="2750"/>
            <a:chExt cx="318" cy="272"/>
          </a:xfrm>
        </p:grpSpPr>
        <p:sp>
          <p:nvSpPr>
            <p:cNvPr id="142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2" name="Gruppieren 86"/>
          <p:cNvGrpSpPr>
            <a:grpSpLocks/>
          </p:cNvGrpSpPr>
          <p:nvPr/>
        </p:nvGrpSpPr>
        <p:grpSpPr bwMode="auto">
          <a:xfrm flipH="1">
            <a:off x="7302500" y="2133600"/>
            <a:ext cx="144462" cy="1152525"/>
            <a:chOff x="2051720" y="3140968"/>
            <a:chExt cx="144016" cy="1152450"/>
          </a:xfrm>
        </p:grpSpPr>
        <p:sp>
          <p:nvSpPr>
            <p:cNvPr id="139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" name="Line 36"/>
          <p:cNvSpPr>
            <a:spLocks noChangeShapeType="1"/>
          </p:cNvSpPr>
          <p:nvPr/>
        </p:nvSpPr>
        <p:spPr bwMode="auto">
          <a:xfrm>
            <a:off x="7378700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>
            <a:off x="7086600" y="4038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" name="Line 62"/>
          <p:cNvSpPr>
            <a:spLocks noChangeShapeType="1"/>
          </p:cNvSpPr>
          <p:nvPr/>
        </p:nvSpPr>
        <p:spPr bwMode="auto">
          <a:xfrm flipH="1">
            <a:off x="7243762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6" name="Line 62"/>
          <p:cNvSpPr>
            <a:spLocks noChangeShapeType="1"/>
          </p:cNvSpPr>
          <p:nvPr/>
        </p:nvSpPr>
        <p:spPr bwMode="auto">
          <a:xfrm flipH="1">
            <a:off x="7091362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 rot="10800000">
            <a:off x="7772400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" name="Line 71"/>
          <p:cNvSpPr>
            <a:spLocks noChangeShapeType="1"/>
          </p:cNvSpPr>
          <p:nvPr/>
        </p:nvSpPr>
        <p:spPr bwMode="auto">
          <a:xfrm rot="10800000">
            <a:off x="7010400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>
            <a:off x="6705600" y="4648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8" name="Line 25"/>
          <p:cNvSpPr>
            <a:spLocks noChangeShapeType="1"/>
          </p:cNvSpPr>
          <p:nvPr/>
        </p:nvSpPr>
        <p:spPr bwMode="auto">
          <a:xfrm>
            <a:off x="6705600" y="55118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Line 26"/>
          <p:cNvSpPr>
            <a:spLocks noChangeShapeType="1"/>
          </p:cNvSpPr>
          <p:nvPr/>
        </p:nvSpPr>
        <p:spPr bwMode="auto">
          <a:xfrm>
            <a:off x="6561137" y="5943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0" name="Gruppieren 86"/>
          <p:cNvGrpSpPr>
            <a:grpSpLocks/>
          </p:cNvGrpSpPr>
          <p:nvPr/>
        </p:nvGrpSpPr>
        <p:grpSpPr bwMode="auto">
          <a:xfrm>
            <a:off x="6632575" y="4721225"/>
            <a:ext cx="144462" cy="1152525"/>
            <a:chOff x="2051720" y="3140968"/>
            <a:chExt cx="144016" cy="1152450"/>
          </a:xfrm>
        </p:grpSpPr>
        <p:sp>
          <p:nvSpPr>
            <p:cNvPr id="151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2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4" name="Line 29"/>
          <p:cNvSpPr>
            <a:spLocks noChangeShapeType="1"/>
          </p:cNvSpPr>
          <p:nvPr/>
        </p:nvSpPr>
        <p:spPr bwMode="auto">
          <a:xfrm>
            <a:off x="5410200" y="4267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Ellipse 5"/>
          <p:cNvSpPr/>
          <p:nvPr/>
        </p:nvSpPr>
        <p:spPr bwMode="auto">
          <a:xfrm>
            <a:off x="5181600" y="3810000"/>
            <a:ext cx="457200" cy="4572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6" name="Line 31"/>
          <p:cNvSpPr>
            <a:spLocks noChangeShapeType="1"/>
          </p:cNvSpPr>
          <p:nvPr/>
        </p:nvSpPr>
        <p:spPr bwMode="auto">
          <a:xfrm>
            <a:off x="5257800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7772400" y="3505200"/>
            <a:ext cx="457200" cy="1066800"/>
            <a:chOff x="7772400" y="3657600"/>
            <a:chExt cx="457200" cy="1066800"/>
          </a:xfrm>
        </p:grpSpPr>
        <p:sp>
          <p:nvSpPr>
            <p:cNvPr id="157" name="Line 29"/>
            <p:cNvSpPr>
              <a:spLocks noChangeShapeType="1"/>
            </p:cNvSpPr>
            <p:nvPr/>
          </p:nvSpPr>
          <p:spPr bwMode="auto">
            <a:xfrm>
              <a:off x="8001000" y="36576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" name="Line 29"/>
            <p:cNvSpPr>
              <a:spLocks noChangeShapeType="1"/>
            </p:cNvSpPr>
            <p:nvPr/>
          </p:nvSpPr>
          <p:spPr bwMode="auto">
            <a:xfrm>
              <a:off x="8001000" y="44196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0" name="Ellipse 159"/>
            <p:cNvSpPr/>
            <p:nvPr/>
          </p:nvSpPr>
          <p:spPr bwMode="auto">
            <a:xfrm>
              <a:off x="7772400" y="3962400"/>
              <a:ext cx="457200" cy="45720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>
              <a:off x="7848600" y="4724400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3" name="Text Box 67"/>
          <p:cNvSpPr txBox="1">
            <a:spLocks noChangeArrowheads="1"/>
          </p:cNvSpPr>
          <p:nvPr/>
        </p:nvSpPr>
        <p:spPr bwMode="auto">
          <a:xfrm>
            <a:off x="8001000" y="35052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v2</a:t>
            </a:r>
          </a:p>
        </p:txBody>
      </p:sp>
      <p:sp>
        <p:nvSpPr>
          <p:cNvPr id="164" name="Text Box 69"/>
          <p:cNvSpPr txBox="1">
            <a:spLocks noChangeArrowheads="1"/>
          </p:cNvSpPr>
          <p:nvPr/>
        </p:nvSpPr>
        <p:spPr bwMode="auto">
          <a:xfrm>
            <a:off x="6054819" y="2819400"/>
            <a:ext cx="5745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vout1</a:t>
            </a:r>
            <a:endParaRPr lang="de-DE" altLang="de-DE" dirty="0"/>
          </a:p>
        </p:txBody>
      </p:sp>
      <p:sp>
        <p:nvSpPr>
          <p:cNvPr id="165" name="Text Box 69"/>
          <p:cNvSpPr txBox="1">
            <a:spLocks noChangeArrowheads="1"/>
          </p:cNvSpPr>
          <p:nvPr/>
        </p:nvSpPr>
        <p:spPr bwMode="auto">
          <a:xfrm>
            <a:off x="6705600" y="2819400"/>
            <a:ext cx="5745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vout2</a:t>
            </a:r>
            <a:endParaRPr lang="de-DE" alt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895600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168" name="Textfeld 167"/>
          <p:cNvSpPr txBox="1"/>
          <p:nvPr/>
        </p:nvSpPr>
        <p:spPr>
          <a:xfrm>
            <a:off x="5410200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169" name="Textfeld 168"/>
          <p:cNvSpPr txBox="1"/>
          <p:nvPr/>
        </p:nvSpPr>
        <p:spPr>
          <a:xfrm>
            <a:off x="6781800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81000" y="1676400"/>
            <a:ext cx="2170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Zwei single-</a:t>
            </a:r>
            <a:r>
              <a:rPr lang="de-DE" dirty="0" err="1" smtClean="0"/>
              <a:t>ended</a:t>
            </a:r>
            <a:r>
              <a:rPr lang="de-DE" dirty="0" smtClean="0"/>
              <a:t> Verstärker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6324600" y="4038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6172200" y="4267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&quot;Nein&quot;-Symbol 12"/>
          <p:cNvSpPr/>
          <p:nvPr/>
        </p:nvSpPr>
        <p:spPr bwMode="auto">
          <a:xfrm>
            <a:off x="6019800" y="3886200"/>
            <a:ext cx="609600" cy="685800"/>
          </a:xfrm>
          <a:prstGeom prst="noSmoking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6705600" y="4114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17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 smtClean="0"/>
              <a:t>Symmetrischer Differenzverstärker</a:t>
            </a:r>
          </a:p>
          <a:p>
            <a:r>
              <a:rPr lang="de-DE" sz="1600" dirty="0" smtClean="0"/>
              <a:t>Superposition</a:t>
            </a:r>
          </a:p>
          <a:p>
            <a:r>
              <a:rPr lang="de-DE" sz="1600" dirty="0" smtClean="0"/>
              <a:t>Asymmetrie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40" name="Line 29"/>
          <p:cNvSpPr>
            <a:spLocks noChangeShapeType="1"/>
          </p:cNvSpPr>
          <p:nvPr/>
        </p:nvSpPr>
        <p:spPr bwMode="auto">
          <a:xfrm>
            <a:off x="5410200" y="3505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8" name="Text Box 66"/>
          <p:cNvSpPr txBox="1">
            <a:spLocks noChangeArrowheads="1"/>
          </p:cNvSpPr>
          <p:nvPr/>
        </p:nvSpPr>
        <p:spPr bwMode="auto">
          <a:xfrm>
            <a:off x="5029200" y="35052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v1</a:t>
            </a:r>
          </a:p>
        </p:txBody>
      </p:sp>
      <p:grpSp>
        <p:nvGrpSpPr>
          <p:cNvPr id="114" name="Group 4"/>
          <p:cNvGrpSpPr>
            <a:grpSpLocks/>
          </p:cNvGrpSpPr>
          <p:nvPr/>
        </p:nvGrpSpPr>
        <p:grpSpPr bwMode="auto">
          <a:xfrm flipH="1">
            <a:off x="5514975" y="3302000"/>
            <a:ext cx="504825" cy="431800"/>
            <a:chOff x="1020" y="2750"/>
            <a:chExt cx="318" cy="272"/>
          </a:xfrm>
        </p:grpSpPr>
        <p:sp>
          <p:nvSpPr>
            <p:cNvPr id="125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5" name="Gruppieren 86"/>
          <p:cNvGrpSpPr>
            <a:grpSpLocks/>
          </p:cNvGrpSpPr>
          <p:nvPr/>
        </p:nvGrpSpPr>
        <p:grpSpPr bwMode="auto">
          <a:xfrm>
            <a:off x="5951538" y="2133600"/>
            <a:ext cx="144462" cy="1152525"/>
            <a:chOff x="2051720" y="3140968"/>
            <a:chExt cx="144016" cy="1152450"/>
          </a:xfrm>
        </p:grpSpPr>
        <p:sp>
          <p:nvSpPr>
            <p:cNvPr id="122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3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6" name="Line 36"/>
          <p:cNvSpPr>
            <a:spLocks noChangeShapeType="1"/>
          </p:cNvSpPr>
          <p:nvPr/>
        </p:nvSpPr>
        <p:spPr bwMode="auto">
          <a:xfrm flipH="1">
            <a:off x="6019800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" name="Line 37"/>
          <p:cNvSpPr>
            <a:spLocks noChangeShapeType="1"/>
          </p:cNvSpPr>
          <p:nvPr/>
        </p:nvSpPr>
        <p:spPr bwMode="auto">
          <a:xfrm flipH="1">
            <a:off x="6019799" y="40386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Line 62"/>
          <p:cNvSpPr>
            <a:spLocks noChangeShapeType="1"/>
          </p:cNvSpPr>
          <p:nvPr/>
        </p:nvSpPr>
        <p:spPr bwMode="auto">
          <a:xfrm>
            <a:off x="5867400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>
            <a:off x="6019800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0" name="Line 71"/>
          <p:cNvSpPr>
            <a:spLocks noChangeShapeType="1"/>
          </p:cNvSpPr>
          <p:nvPr/>
        </p:nvSpPr>
        <p:spPr bwMode="auto">
          <a:xfrm rot="10800000" flipH="1">
            <a:off x="5410200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Line 71"/>
          <p:cNvSpPr>
            <a:spLocks noChangeShapeType="1"/>
          </p:cNvSpPr>
          <p:nvPr/>
        </p:nvSpPr>
        <p:spPr bwMode="auto">
          <a:xfrm rot="10800000" flipH="1">
            <a:off x="6172200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1" name="Group 4"/>
          <p:cNvGrpSpPr>
            <a:grpSpLocks/>
          </p:cNvGrpSpPr>
          <p:nvPr/>
        </p:nvGrpSpPr>
        <p:grpSpPr bwMode="auto">
          <a:xfrm>
            <a:off x="7378700" y="3302000"/>
            <a:ext cx="504825" cy="431800"/>
            <a:chOff x="1020" y="2750"/>
            <a:chExt cx="318" cy="272"/>
          </a:xfrm>
        </p:grpSpPr>
        <p:sp>
          <p:nvSpPr>
            <p:cNvPr id="142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2" name="Gruppieren 86"/>
          <p:cNvGrpSpPr>
            <a:grpSpLocks/>
          </p:cNvGrpSpPr>
          <p:nvPr/>
        </p:nvGrpSpPr>
        <p:grpSpPr bwMode="auto">
          <a:xfrm flipH="1">
            <a:off x="7302500" y="2133600"/>
            <a:ext cx="144462" cy="1152525"/>
            <a:chOff x="2051720" y="3140968"/>
            <a:chExt cx="144016" cy="1152450"/>
          </a:xfrm>
        </p:grpSpPr>
        <p:sp>
          <p:nvSpPr>
            <p:cNvPr id="139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" name="Line 36"/>
          <p:cNvSpPr>
            <a:spLocks noChangeShapeType="1"/>
          </p:cNvSpPr>
          <p:nvPr/>
        </p:nvSpPr>
        <p:spPr bwMode="auto">
          <a:xfrm>
            <a:off x="7378700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>
            <a:off x="7086600" y="4038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" name="Line 62"/>
          <p:cNvSpPr>
            <a:spLocks noChangeShapeType="1"/>
          </p:cNvSpPr>
          <p:nvPr/>
        </p:nvSpPr>
        <p:spPr bwMode="auto">
          <a:xfrm flipH="1">
            <a:off x="7243762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6" name="Line 62"/>
          <p:cNvSpPr>
            <a:spLocks noChangeShapeType="1"/>
          </p:cNvSpPr>
          <p:nvPr/>
        </p:nvSpPr>
        <p:spPr bwMode="auto">
          <a:xfrm flipH="1">
            <a:off x="7091362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 rot="10800000">
            <a:off x="7772400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" name="Line 71"/>
          <p:cNvSpPr>
            <a:spLocks noChangeShapeType="1"/>
          </p:cNvSpPr>
          <p:nvPr/>
        </p:nvSpPr>
        <p:spPr bwMode="auto">
          <a:xfrm rot="10800000">
            <a:off x="7010400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>
            <a:off x="6705600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8" name="Line 25"/>
          <p:cNvSpPr>
            <a:spLocks noChangeShapeType="1"/>
          </p:cNvSpPr>
          <p:nvPr/>
        </p:nvSpPr>
        <p:spPr bwMode="auto">
          <a:xfrm>
            <a:off x="6705600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Line 26"/>
          <p:cNvSpPr>
            <a:spLocks noChangeShapeType="1"/>
          </p:cNvSpPr>
          <p:nvPr/>
        </p:nvSpPr>
        <p:spPr bwMode="auto">
          <a:xfrm>
            <a:off x="6561137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0" name="Gruppieren 86"/>
          <p:cNvGrpSpPr>
            <a:grpSpLocks/>
          </p:cNvGrpSpPr>
          <p:nvPr/>
        </p:nvGrpSpPr>
        <p:grpSpPr bwMode="auto">
          <a:xfrm>
            <a:off x="6632575" y="4111625"/>
            <a:ext cx="144462" cy="1152525"/>
            <a:chOff x="2051720" y="3140968"/>
            <a:chExt cx="144016" cy="1152450"/>
          </a:xfrm>
        </p:grpSpPr>
        <p:sp>
          <p:nvSpPr>
            <p:cNvPr id="151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2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4" name="Line 29"/>
          <p:cNvSpPr>
            <a:spLocks noChangeShapeType="1"/>
          </p:cNvSpPr>
          <p:nvPr/>
        </p:nvSpPr>
        <p:spPr bwMode="auto">
          <a:xfrm>
            <a:off x="5410200" y="4267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6" name="Line 31"/>
          <p:cNvSpPr>
            <a:spLocks noChangeShapeType="1"/>
          </p:cNvSpPr>
          <p:nvPr/>
        </p:nvSpPr>
        <p:spPr bwMode="auto">
          <a:xfrm>
            <a:off x="5257800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7772400" y="3505200"/>
            <a:ext cx="457200" cy="1066800"/>
            <a:chOff x="7772400" y="3657600"/>
            <a:chExt cx="457200" cy="1066800"/>
          </a:xfrm>
        </p:grpSpPr>
        <p:sp>
          <p:nvSpPr>
            <p:cNvPr id="157" name="Line 29"/>
            <p:cNvSpPr>
              <a:spLocks noChangeShapeType="1"/>
            </p:cNvSpPr>
            <p:nvPr/>
          </p:nvSpPr>
          <p:spPr bwMode="auto">
            <a:xfrm>
              <a:off x="8001000" y="36576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" name="Line 29"/>
            <p:cNvSpPr>
              <a:spLocks noChangeShapeType="1"/>
            </p:cNvSpPr>
            <p:nvPr/>
          </p:nvSpPr>
          <p:spPr bwMode="auto">
            <a:xfrm>
              <a:off x="8001000" y="44196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0" name="Ellipse 159"/>
            <p:cNvSpPr/>
            <p:nvPr/>
          </p:nvSpPr>
          <p:spPr bwMode="auto">
            <a:xfrm>
              <a:off x="7772400" y="3962400"/>
              <a:ext cx="457200" cy="45720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>
              <a:off x="7848600" y="4724400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3" name="Text Box 67"/>
          <p:cNvSpPr txBox="1">
            <a:spLocks noChangeArrowheads="1"/>
          </p:cNvSpPr>
          <p:nvPr/>
        </p:nvSpPr>
        <p:spPr bwMode="auto">
          <a:xfrm>
            <a:off x="8001000" y="35052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v2</a:t>
            </a:r>
          </a:p>
        </p:txBody>
      </p:sp>
      <p:sp>
        <p:nvSpPr>
          <p:cNvPr id="164" name="Text Box 69"/>
          <p:cNvSpPr txBox="1">
            <a:spLocks noChangeArrowheads="1"/>
          </p:cNvSpPr>
          <p:nvPr/>
        </p:nvSpPr>
        <p:spPr bwMode="auto">
          <a:xfrm>
            <a:off x="6054819" y="2819400"/>
            <a:ext cx="5745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vout1</a:t>
            </a:r>
            <a:endParaRPr lang="de-DE" altLang="de-DE" dirty="0"/>
          </a:p>
        </p:txBody>
      </p:sp>
      <p:sp>
        <p:nvSpPr>
          <p:cNvPr id="165" name="Text Box 69"/>
          <p:cNvSpPr txBox="1">
            <a:spLocks noChangeArrowheads="1"/>
          </p:cNvSpPr>
          <p:nvPr/>
        </p:nvSpPr>
        <p:spPr bwMode="auto">
          <a:xfrm>
            <a:off x="6705600" y="2819400"/>
            <a:ext cx="5745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vout2</a:t>
            </a:r>
            <a:endParaRPr lang="de-DE" altLang="de-DE" dirty="0"/>
          </a:p>
        </p:txBody>
      </p:sp>
      <p:sp>
        <p:nvSpPr>
          <p:cNvPr id="168" name="Textfeld 167"/>
          <p:cNvSpPr txBox="1"/>
          <p:nvPr/>
        </p:nvSpPr>
        <p:spPr>
          <a:xfrm>
            <a:off x="5410200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169" name="Textfeld 168"/>
          <p:cNvSpPr txBox="1"/>
          <p:nvPr/>
        </p:nvSpPr>
        <p:spPr>
          <a:xfrm>
            <a:off x="6781800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1447801" y="3505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Text Box 66"/>
          <p:cNvSpPr txBox="1">
            <a:spLocks noChangeArrowheads="1"/>
          </p:cNvSpPr>
          <p:nvPr/>
        </p:nvSpPr>
        <p:spPr bwMode="auto">
          <a:xfrm>
            <a:off x="1066801" y="35052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v1</a:t>
            </a:r>
          </a:p>
        </p:txBody>
      </p:sp>
      <p:grpSp>
        <p:nvGrpSpPr>
          <p:cNvPr id="113" name="Group 4"/>
          <p:cNvGrpSpPr>
            <a:grpSpLocks/>
          </p:cNvGrpSpPr>
          <p:nvPr/>
        </p:nvGrpSpPr>
        <p:grpSpPr bwMode="auto">
          <a:xfrm flipH="1">
            <a:off x="1552576" y="3302000"/>
            <a:ext cx="504825" cy="431800"/>
            <a:chOff x="1020" y="2750"/>
            <a:chExt cx="318" cy="272"/>
          </a:xfrm>
        </p:grpSpPr>
        <p:sp>
          <p:nvSpPr>
            <p:cNvPr id="13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7" name="Gruppieren 86"/>
          <p:cNvGrpSpPr>
            <a:grpSpLocks/>
          </p:cNvGrpSpPr>
          <p:nvPr/>
        </p:nvGrpSpPr>
        <p:grpSpPr bwMode="auto">
          <a:xfrm>
            <a:off x="1989139" y="2133600"/>
            <a:ext cx="144462" cy="1152525"/>
            <a:chOff x="2051720" y="3140968"/>
            <a:chExt cx="144016" cy="1152450"/>
          </a:xfrm>
        </p:grpSpPr>
        <p:sp>
          <p:nvSpPr>
            <p:cNvPr id="170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3" name="Line 36"/>
          <p:cNvSpPr>
            <a:spLocks noChangeShapeType="1"/>
          </p:cNvSpPr>
          <p:nvPr/>
        </p:nvSpPr>
        <p:spPr bwMode="auto">
          <a:xfrm flipH="1">
            <a:off x="20574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37"/>
          <p:cNvSpPr>
            <a:spLocks noChangeShapeType="1"/>
          </p:cNvSpPr>
          <p:nvPr/>
        </p:nvSpPr>
        <p:spPr bwMode="auto">
          <a:xfrm flipH="1">
            <a:off x="2057400" y="40386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Line 62"/>
          <p:cNvSpPr>
            <a:spLocks noChangeShapeType="1"/>
          </p:cNvSpPr>
          <p:nvPr/>
        </p:nvSpPr>
        <p:spPr bwMode="auto">
          <a:xfrm>
            <a:off x="1905001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62"/>
          <p:cNvSpPr>
            <a:spLocks noChangeShapeType="1"/>
          </p:cNvSpPr>
          <p:nvPr/>
        </p:nvSpPr>
        <p:spPr bwMode="auto">
          <a:xfrm>
            <a:off x="2057401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" name="Line 71"/>
          <p:cNvSpPr>
            <a:spLocks noChangeShapeType="1"/>
          </p:cNvSpPr>
          <p:nvPr/>
        </p:nvSpPr>
        <p:spPr bwMode="auto">
          <a:xfrm rot="10800000" flipH="1">
            <a:off x="14478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" name="Line 71"/>
          <p:cNvSpPr>
            <a:spLocks noChangeShapeType="1"/>
          </p:cNvSpPr>
          <p:nvPr/>
        </p:nvSpPr>
        <p:spPr bwMode="auto">
          <a:xfrm rot="10800000" flipH="1">
            <a:off x="22098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9" name="Group 4"/>
          <p:cNvGrpSpPr>
            <a:grpSpLocks/>
          </p:cNvGrpSpPr>
          <p:nvPr/>
        </p:nvGrpSpPr>
        <p:grpSpPr bwMode="auto">
          <a:xfrm>
            <a:off x="3416301" y="3302000"/>
            <a:ext cx="504825" cy="431800"/>
            <a:chOff x="1020" y="2750"/>
            <a:chExt cx="318" cy="272"/>
          </a:xfrm>
        </p:grpSpPr>
        <p:sp>
          <p:nvSpPr>
            <p:cNvPr id="18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5" name="Gruppieren 86"/>
          <p:cNvGrpSpPr>
            <a:grpSpLocks/>
          </p:cNvGrpSpPr>
          <p:nvPr/>
        </p:nvGrpSpPr>
        <p:grpSpPr bwMode="auto">
          <a:xfrm flipH="1">
            <a:off x="3340101" y="2133600"/>
            <a:ext cx="144462" cy="1152525"/>
            <a:chOff x="2051720" y="3140968"/>
            <a:chExt cx="144016" cy="1152450"/>
          </a:xfrm>
        </p:grpSpPr>
        <p:sp>
          <p:nvSpPr>
            <p:cNvPr id="186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7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9" name="Line 36"/>
          <p:cNvSpPr>
            <a:spLocks noChangeShapeType="1"/>
          </p:cNvSpPr>
          <p:nvPr/>
        </p:nvSpPr>
        <p:spPr bwMode="auto">
          <a:xfrm>
            <a:off x="34163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37"/>
          <p:cNvSpPr>
            <a:spLocks noChangeShapeType="1"/>
          </p:cNvSpPr>
          <p:nvPr/>
        </p:nvSpPr>
        <p:spPr bwMode="auto">
          <a:xfrm>
            <a:off x="3124201" y="4038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" name="Line 62"/>
          <p:cNvSpPr>
            <a:spLocks noChangeShapeType="1"/>
          </p:cNvSpPr>
          <p:nvPr/>
        </p:nvSpPr>
        <p:spPr bwMode="auto">
          <a:xfrm flipH="1">
            <a:off x="3281363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3128963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3" name="Line 71"/>
          <p:cNvSpPr>
            <a:spLocks noChangeShapeType="1"/>
          </p:cNvSpPr>
          <p:nvPr/>
        </p:nvSpPr>
        <p:spPr bwMode="auto">
          <a:xfrm rot="10800000">
            <a:off x="38100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" name="Line 71"/>
          <p:cNvSpPr>
            <a:spLocks noChangeShapeType="1"/>
          </p:cNvSpPr>
          <p:nvPr/>
        </p:nvSpPr>
        <p:spPr bwMode="auto">
          <a:xfrm rot="10800000">
            <a:off x="30480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" name="Line 24"/>
          <p:cNvSpPr>
            <a:spLocks noChangeShapeType="1"/>
          </p:cNvSpPr>
          <p:nvPr/>
        </p:nvSpPr>
        <p:spPr bwMode="auto">
          <a:xfrm>
            <a:off x="2743201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" name="Line 25"/>
          <p:cNvSpPr>
            <a:spLocks noChangeShapeType="1"/>
          </p:cNvSpPr>
          <p:nvPr/>
        </p:nvSpPr>
        <p:spPr bwMode="auto">
          <a:xfrm>
            <a:off x="2743201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" name="Line 26"/>
          <p:cNvSpPr>
            <a:spLocks noChangeShapeType="1"/>
          </p:cNvSpPr>
          <p:nvPr/>
        </p:nvSpPr>
        <p:spPr bwMode="auto">
          <a:xfrm>
            <a:off x="2598738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8" name="Gruppieren 86"/>
          <p:cNvGrpSpPr>
            <a:grpSpLocks/>
          </p:cNvGrpSpPr>
          <p:nvPr/>
        </p:nvGrpSpPr>
        <p:grpSpPr bwMode="auto">
          <a:xfrm>
            <a:off x="2670176" y="4111625"/>
            <a:ext cx="144462" cy="1152525"/>
            <a:chOff x="2051720" y="3140968"/>
            <a:chExt cx="144016" cy="1152450"/>
          </a:xfrm>
        </p:grpSpPr>
        <p:sp>
          <p:nvSpPr>
            <p:cNvPr id="199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2" name="Line 29"/>
          <p:cNvSpPr>
            <a:spLocks noChangeShapeType="1"/>
          </p:cNvSpPr>
          <p:nvPr/>
        </p:nvSpPr>
        <p:spPr bwMode="auto">
          <a:xfrm>
            <a:off x="1447801" y="4267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" name="Ellipse 202"/>
          <p:cNvSpPr/>
          <p:nvPr/>
        </p:nvSpPr>
        <p:spPr bwMode="auto">
          <a:xfrm>
            <a:off x="1219201" y="3810000"/>
            <a:ext cx="457200" cy="4572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Line 31"/>
          <p:cNvSpPr>
            <a:spLocks noChangeShapeType="1"/>
          </p:cNvSpPr>
          <p:nvPr/>
        </p:nvSpPr>
        <p:spPr bwMode="auto">
          <a:xfrm>
            <a:off x="1295401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05" name="Gruppieren 204"/>
          <p:cNvGrpSpPr/>
          <p:nvPr/>
        </p:nvGrpSpPr>
        <p:grpSpPr>
          <a:xfrm>
            <a:off x="3886201" y="3505200"/>
            <a:ext cx="288925" cy="1066800"/>
            <a:chOff x="7848600" y="3657600"/>
            <a:chExt cx="288925" cy="1066800"/>
          </a:xfrm>
        </p:grpSpPr>
        <p:sp>
          <p:nvSpPr>
            <p:cNvPr id="206" name="Line 29"/>
            <p:cNvSpPr>
              <a:spLocks noChangeShapeType="1"/>
            </p:cNvSpPr>
            <p:nvPr/>
          </p:nvSpPr>
          <p:spPr bwMode="auto">
            <a:xfrm>
              <a:off x="8001000" y="36576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7" name="Line 29"/>
            <p:cNvSpPr>
              <a:spLocks noChangeShapeType="1"/>
            </p:cNvSpPr>
            <p:nvPr/>
          </p:nvSpPr>
          <p:spPr bwMode="auto">
            <a:xfrm>
              <a:off x="8001000" y="44196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9" name="Line 31"/>
            <p:cNvSpPr>
              <a:spLocks noChangeShapeType="1"/>
            </p:cNvSpPr>
            <p:nvPr/>
          </p:nvSpPr>
          <p:spPr bwMode="auto">
            <a:xfrm>
              <a:off x="7848600" y="4724400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0" name="Text Box 67"/>
          <p:cNvSpPr txBox="1">
            <a:spLocks noChangeArrowheads="1"/>
          </p:cNvSpPr>
          <p:nvPr/>
        </p:nvSpPr>
        <p:spPr bwMode="auto">
          <a:xfrm>
            <a:off x="4038601" y="35052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v2</a:t>
            </a:r>
          </a:p>
        </p:txBody>
      </p:sp>
      <p:sp>
        <p:nvSpPr>
          <p:cNvPr id="211" name="Text Box 69"/>
          <p:cNvSpPr txBox="1">
            <a:spLocks noChangeArrowheads="1"/>
          </p:cNvSpPr>
          <p:nvPr/>
        </p:nvSpPr>
        <p:spPr bwMode="auto">
          <a:xfrm>
            <a:off x="2092420" y="2819400"/>
            <a:ext cx="5745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vout1</a:t>
            </a:r>
            <a:endParaRPr lang="de-DE" altLang="de-DE" dirty="0"/>
          </a:p>
        </p:txBody>
      </p:sp>
      <p:sp>
        <p:nvSpPr>
          <p:cNvPr id="212" name="Text Box 69"/>
          <p:cNvSpPr txBox="1">
            <a:spLocks noChangeArrowheads="1"/>
          </p:cNvSpPr>
          <p:nvPr/>
        </p:nvSpPr>
        <p:spPr bwMode="auto">
          <a:xfrm>
            <a:off x="2743201" y="2819400"/>
            <a:ext cx="5745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vout2</a:t>
            </a:r>
            <a:endParaRPr lang="de-DE" altLang="de-DE" dirty="0"/>
          </a:p>
        </p:txBody>
      </p:sp>
      <p:sp>
        <p:nvSpPr>
          <p:cNvPr id="213" name="Textfeld 212"/>
          <p:cNvSpPr txBox="1"/>
          <p:nvPr/>
        </p:nvSpPr>
        <p:spPr>
          <a:xfrm>
            <a:off x="1447801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2819401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106998"/>
              </p:ext>
            </p:extLst>
          </p:nvPr>
        </p:nvGraphicFramePr>
        <p:xfrm>
          <a:off x="890588" y="5530850"/>
          <a:ext cx="12858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0" name="Formel" r:id="rId3" imgW="711000" imgH="228600" progId="Equation.3">
                  <p:embed/>
                </p:oleObj>
              </mc:Choice>
              <mc:Fallback>
                <p:oleObj name="Formel" r:id="rId3" imgW="711000" imgH="2286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5530850"/>
                        <a:ext cx="12858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88667"/>
              </p:ext>
            </p:extLst>
          </p:nvPr>
        </p:nvGraphicFramePr>
        <p:xfrm>
          <a:off x="5151438" y="5535613"/>
          <a:ext cx="13287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1" name="Formel" r:id="rId5" imgW="736560" imgH="228600" progId="Equation.3">
                  <p:embed/>
                </p:oleObj>
              </mc:Choice>
              <mc:Fallback>
                <p:oleObj name="Formel" r:id="rId5" imgW="736560" imgH="2286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5535613"/>
                        <a:ext cx="13287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10"/>
          <p:cNvCxnSpPr/>
          <p:nvPr/>
        </p:nvCxnSpPr>
        <p:spPr bwMode="auto">
          <a:xfrm>
            <a:off x="4038600" y="3810000"/>
            <a:ext cx="0" cy="45720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5410200" y="3810000"/>
            <a:ext cx="0" cy="45720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01840"/>
              </p:ext>
            </p:extLst>
          </p:nvPr>
        </p:nvGraphicFramePr>
        <p:xfrm>
          <a:off x="877887" y="5983288"/>
          <a:ext cx="1331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2" name="Formel" r:id="rId7" imgW="736560" imgH="228600" progId="Equation.3">
                  <p:embed/>
                </p:oleObj>
              </mc:Choice>
              <mc:Fallback>
                <p:oleObj name="Formel" r:id="rId7" imgW="73656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7" y="5983288"/>
                        <a:ext cx="1331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68264"/>
              </p:ext>
            </p:extLst>
          </p:nvPr>
        </p:nvGraphicFramePr>
        <p:xfrm>
          <a:off x="5148263" y="5988050"/>
          <a:ext cx="1374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3" name="Formel" r:id="rId9" imgW="761760" imgH="228600" progId="Equation.3">
                  <p:embed/>
                </p:oleObj>
              </mc:Choice>
              <mc:Fallback>
                <p:oleObj name="Formel" r:id="rId9" imgW="761760" imgH="2286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988050"/>
                        <a:ext cx="13747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Gerade Verbindung mit Pfeil 4"/>
          <p:cNvCxnSpPr>
            <a:stCxn id="203" idx="0"/>
          </p:cNvCxnSpPr>
          <p:nvPr/>
        </p:nvCxnSpPr>
        <p:spPr bwMode="auto">
          <a:xfrm flipV="1">
            <a:off x="1447801" y="3276600"/>
            <a:ext cx="1828799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mit Pfeil 207"/>
          <p:cNvCxnSpPr>
            <a:stCxn id="111" idx="1"/>
          </p:cNvCxnSpPr>
          <p:nvPr/>
        </p:nvCxnSpPr>
        <p:spPr bwMode="auto">
          <a:xfrm flipV="1">
            <a:off x="1447802" y="3276600"/>
            <a:ext cx="685798" cy="5175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16" name="Objek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95496"/>
              </p:ext>
            </p:extLst>
          </p:nvPr>
        </p:nvGraphicFramePr>
        <p:xfrm>
          <a:off x="1524000" y="3124200"/>
          <a:ext cx="390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4" name="Formel" r:id="rId11" imgW="215640" imgH="215640" progId="Equation.3">
                  <p:embed/>
                </p:oleObj>
              </mc:Choice>
              <mc:Fallback>
                <p:oleObj name="Formel" r:id="rId11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24200"/>
                        <a:ext cx="390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" name="Objekt 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58911"/>
              </p:ext>
            </p:extLst>
          </p:nvPr>
        </p:nvGraphicFramePr>
        <p:xfrm>
          <a:off x="2351088" y="3352800"/>
          <a:ext cx="412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5" name="Formel" r:id="rId13" imgW="228600" imgH="215640" progId="Equation.3">
                  <p:embed/>
                </p:oleObj>
              </mc:Choice>
              <mc:Fallback>
                <p:oleObj name="Formel" r:id="rId13" imgW="228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352800"/>
                        <a:ext cx="4127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1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Gerade Verbindung 34"/>
          <p:cNvCxnSpPr>
            <a:cxnSpLocks noChangeShapeType="1"/>
          </p:cNvCxnSpPr>
          <p:nvPr/>
        </p:nvCxnSpPr>
        <p:spPr bwMode="auto">
          <a:xfrm flipV="1">
            <a:off x="1258888" y="2060575"/>
            <a:ext cx="1441450" cy="8636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7C4085-5CFA-4EC9-96C6-3908CF696833}" type="slidenum">
              <a:rPr lang="de-DE" altLang="de-DE" sz="1400">
                <a:latin typeface="Arial" charset="0"/>
              </a:rPr>
              <a:pPr/>
              <a:t>22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2772" name="Fußzeilenplatzhalt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" y="6477000"/>
            <a:ext cx="47069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1400">
                <a:latin typeface="Arial" charset="0"/>
              </a:rPr>
              <a:t>Ausgewählte Themen des analogen Schaltungsentwurfs</a:t>
            </a:r>
            <a:r>
              <a:rPr lang="en-US" altLang="de-DE" sz="1400">
                <a:latin typeface="Arial" charset="0"/>
              </a:rPr>
              <a:t> </a:t>
            </a:r>
            <a:endParaRPr lang="de-DE" altLang="de-DE" sz="1400">
              <a:latin typeface="Arial Black" pitchFamily="34" charset="0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 und Common Mode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684213" y="3933825"/>
            <a:ext cx="2735262" cy="8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2775" name="Ellipse 46"/>
          <p:cNvSpPr>
            <a:spLocks noChangeArrowheads="1"/>
          </p:cNvSpPr>
          <p:nvPr/>
        </p:nvSpPr>
        <p:spPr bwMode="auto">
          <a:xfrm>
            <a:off x="2627313" y="1989138"/>
            <a:ext cx="144462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32776" name="Gerade Verbindung 47"/>
          <p:cNvCxnSpPr>
            <a:cxnSpLocks noChangeShapeType="1"/>
          </p:cNvCxnSpPr>
          <p:nvPr/>
        </p:nvCxnSpPr>
        <p:spPr bwMode="auto">
          <a:xfrm>
            <a:off x="684213" y="3933825"/>
            <a:ext cx="2735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7" name="Gerade Verbindung 3"/>
          <p:cNvCxnSpPr>
            <a:cxnSpLocks noChangeShapeType="1"/>
          </p:cNvCxnSpPr>
          <p:nvPr/>
        </p:nvCxnSpPr>
        <p:spPr bwMode="auto">
          <a:xfrm>
            <a:off x="1116013" y="2492375"/>
            <a:ext cx="16557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lg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8" name="Ellipse 26"/>
          <p:cNvSpPr>
            <a:spLocks noChangeArrowheads="1"/>
          </p:cNvSpPr>
          <p:nvPr/>
        </p:nvSpPr>
        <p:spPr bwMode="auto">
          <a:xfrm>
            <a:off x="1187450" y="2852738"/>
            <a:ext cx="144463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32779" name="Gerade Verbindung mit Pfeil 31"/>
          <p:cNvCxnSpPr>
            <a:cxnSpLocks noChangeShapeType="1"/>
          </p:cNvCxnSpPr>
          <p:nvPr/>
        </p:nvCxnSpPr>
        <p:spPr bwMode="auto">
          <a:xfrm flipV="1">
            <a:off x="1979613" y="2492375"/>
            <a:ext cx="0" cy="144145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0" name="Gerade Verbindung mit Pfeil 22"/>
          <p:cNvCxnSpPr>
            <a:cxnSpLocks noChangeShapeType="1"/>
          </p:cNvCxnSpPr>
          <p:nvPr/>
        </p:nvCxnSpPr>
        <p:spPr bwMode="auto">
          <a:xfrm flipV="1">
            <a:off x="3132138" y="2060575"/>
            <a:ext cx="0" cy="8636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1" name="Gerade Verbindung 24"/>
          <p:cNvCxnSpPr>
            <a:cxnSpLocks noChangeShapeType="1"/>
          </p:cNvCxnSpPr>
          <p:nvPr/>
        </p:nvCxnSpPr>
        <p:spPr bwMode="auto">
          <a:xfrm>
            <a:off x="2771775" y="2060575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2" name="Gerade Verbindung 65"/>
          <p:cNvCxnSpPr>
            <a:cxnSpLocks noChangeShapeType="1"/>
          </p:cNvCxnSpPr>
          <p:nvPr/>
        </p:nvCxnSpPr>
        <p:spPr bwMode="auto">
          <a:xfrm>
            <a:off x="2771775" y="2924175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3" name="Gerade Verbindung mit Pfeil 25"/>
          <p:cNvCxnSpPr>
            <a:cxnSpLocks noChangeShapeType="1"/>
          </p:cNvCxnSpPr>
          <p:nvPr/>
        </p:nvCxnSpPr>
        <p:spPr bwMode="auto">
          <a:xfrm flipV="1">
            <a:off x="1258888" y="2997200"/>
            <a:ext cx="0" cy="9366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4" name="Gerade Verbindung mit Pfeil 28"/>
          <p:cNvCxnSpPr>
            <a:cxnSpLocks noChangeShapeType="1"/>
            <a:endCxn id="32775" idx="4"/>
          </p:cNvCxnSpPr>
          <p:nvPr/>
        </p:nvCxnSpPr>
        <p:spPr bwMode="auto">
          <a:xfrm flipV="1">
            <a:off x="2700338" y="2133600"/>
            <a:ext cx="0" cy="18002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2785" name="Objekt 6"/>
          <p:cNvGraphicFramePr>
            <a:graphicFrameLocks noChangeAspect="1"/>
          </p:cNvGraphicFramePr>
          <p:nvPr/>
        </p:nvGraphicFramePr>
        <p:xfrm>
          <a:off x="1979613" y="2924175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6" name="Formel" r:id="rId3" imgW="215806" imgH="228501" progId="Equation.3">
                  <p:embed/>
                </p:oleObj>
              </mc:Choice>
              <mc:Fallback>
                <p:oleObj name="Formel" r:id="rId3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24175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6" name="Objekt 7"/>
          <p:cNvGraphicFramePr>
            <a:graphicFrameLocks noChangeAspect="1"/>
          </p:cNvGraphicFramePr>
          <p:nvPr/>
        </p:nvGraphicFramePr>
        <p:xfrm>
          <a:off x="6084888" y="1196975"/>
          <a:ext cx="1422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7" name="Formel" r:id="rId5" imgW="787400" imgH="241300" progId="Equation.3">
                  <p:embed/>
                </p:oleObj>
              </mc:Choice>
              <mc:Fallback>
                <p:oleObj name="Formel" r:id="rId5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196975"/>
                        <a:ext cx="14224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7" name="Objekt 8"/>
          <p:cNvGraphicFramePr>
            <a:graphicFrameLocks noChangeAspect="1"/>
          </p:cNvGraphicFramePr>
          <p:nvPr/>
        </p:nvGraphicFramePr>
        <p:xfrm>
          <a:off x="6084888" y="1916113"/>
          <a:ext cx="1422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8" name="Formel" r:id="rId7" imgW="787058" imgH="393529" progId="Equation.3">
                  <p:embed/>
                </p:oleObj>
              </mc:Choice>
              <mc:Fallback>
                <p:oleObj name="Formel" r:id="rId7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916113"/>
                        <a:ext cx="1422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kt 9"/>
          <p:cNvGraphicFramePr>
            <a:graphicFrameLocks noChangeAspect="1"/>
          </p:cNvGraphicFramePr>
          <p:nvPr/>
        </p:nvGraphicFramePr>
        <p:xfrm>
          <a:off x="6084888" y="2852738"/>
          <a:ext cx="15843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9" name="Formel" r:id="rId9" imgW="876300" imgH="419100" progId="Equation.3">
                  <p:embed/>
                </p:oleObj>
              </mc:Choice>
              <mc:Fallback>
                <p:oleObj name="Formel" r:id="rId9" imgW="87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852738"/>
                        <a:ext cx="15843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Objekt 10"/>
          <p:cNvGraphicFramePr>
            <a:graphicFrameLocks noChangeAspect="1"/>
          </p:cNvGraphicFramePr>
          <p:nvPr/>
        </p:nvGraphicFramePr>
        <p:xfrm>
          <a:off x="6084888" y="3789363"/>
          <a:ext cx="16287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80" name="Formel" r:id="rId11" imgW="901309" imgH="418918" progId="Equation.3">
                  <p:embed/>
                </p:oleObj>
              </mc:Choice>
              <mc:Fallback>
                <p:oleObj name="Formel" r:id="rId11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789363"/>
                        <a:ext cx="162877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0" name="Objekt 36"/>
          <p:cNvGraphicFramePr>
            <a:graphicFrameLocks noChangeAspect="1"/>
          </p:cNvGraphicFramePr>
          <p:nvPr/>
        </p:nvGraphicFramePr>
        <p:xfrm>
          <a:off x="3168650" y="2409825"/>
          <a:ext cx="4603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81" name="Formel" r:id="rId13" imgW="253890" imgH="241195" progId="Equation.3">
                  <p:embed/>
                </p:oleObj>
              </mc:Choice>
              <mc:Fallback>
                <p:oleObj name="Formel" r:id="rId13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409825"/>
                        <a:ext cx="4603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1" name="Objekt 37"/>
          <p:cNvGraphicFramePr>
            <a:graphicFrameLocks noChangeAspect="1"/>
          </p:cNvGraphicFramePr>
          <p:nvPr/>
        </p:nvGraphicFramePr>
        <p:xfrm>
          <a:off x="1258888" y="3357563"/>
          <a:ext cx="2524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82" name="Formel" r:id="rId15" imgW="139579" imgH="215713" progId="Equation.3">
                  <p:embed/>
                </p:oleObj>
              </mc:Choice>
              <mc:Fallback>
                <p:oleObj name="Formel" r:id="rId15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357563"/>
                        <a:ext cx="2524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2" name="Objekt 38"/>
          <p:cNvGraphicFramePr>
            <a:graphicFrameLocks noChangeAspect="1"/>
          </p:cNvGraphicFramePr>
          <p:nvPr/>
        </p:nvGraphicFramePr>
        <p:xfrm>
          <a:off x="2700338" y="3357563"/>
          <a:ext cx="2984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83" name="Formel" r:id="rId17" imgW="164885" imgH="215619" progId="Equation.3">
                  <p:embed/>
                </p:oleObj>
              </mc:Choice>
              <mc:Fallback>
                <p:oleObj name="Formel" r:id="rId17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357563"/>
                        <a:ext cx="2984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93" name="Gerade Verbindung mit Pfeil 22"/>
          <p:cNvCxnSpPr>
            <a:cxnSpLocks noChangeShapeType="1"/>
          </p:cNvCxnSpPr>
          <p:nvPr/>
        </p:nvCxnSpPr>
        <p:spPr bwMode="auto">
          <a:xfrm>
            <a:off x="1258888" y="2492375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2794" name="Objekt 9"/>
          <p:cNvGraphicFramePr>
            <a:graphicFrameLocks noChangeAspect="1"/>
          </p:cNvGraphicFramePr>
          <p:nvPr/>
        </p:nvGraphicFramePr>
        <p:xfrm>
          <a:off x="539750" y="2492375"/>
          <a:ext cx="5286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84" name="Formel" r:id="rId19" imgW="291973" imgH="418918" progId="Equation.3">
                  <p:embed/>
                </p:oleObj>
              </mc:Choice>
              <mc:Fallback>
                <p:oleObj name="Formel" r:id="rId19" imgW="291973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92375"/>
                        <a:ext cx="5286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7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 smtClean="0"/>
              <a:t>Symmetrischer </a:t>
            </a:r>
            <a:r>
              <a:rPr lang="de-DE" sz="1600" dirty="0"/>
              <a:t>Differenzverstärker </a:t>
            </a:r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23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113" name="Group 4"/>
          <p:cNvGrpSpPr>
            <a:grpSpLocks/>
          </p:cNvGrpSpPr>
          <p:nvPr/>
        </p:nvGrpSpPr>
        <p:grpSpPr bwMode="auto">
          <a:xfrm flipH="1">
            <a:off x="1552576" y="3302000"/>
            <a:ext cx="504825" cy="431800"/>
            <a:chOff x="1020" y="2750"/>
            <a:chExt cx="318" cy="272"/>
          </a:xfrm>
        </p:grpSpPr>
        <p:sp>
          <p:nvSpPr>
            <p:cNvPr id="13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7" name="Gruppieren 86"/>
          <p:cNvGrpSpPr>
            <a:grpSpLocks/>
          </p:cNvGrpSpPr>
          <p:nvPr/>
        </p:nvGrpSpPr>
        <p:grpSpPr bwMode="auto">
          <a:xfrm>
            <a:off x="1989139" y="2133600"/>
            <a:ext cx="144462" cy="1152525"/>
            <a:chOff x="2051720" y="3140968"/>
            <a:chExt cx="144016" cy="1152450"/>
          </a:xfrm>
        </p:grpSpPr>
        <p:sp>
          <p:nvSpPr>
            <p:cNvPr id="170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3" name="Line 36"/>
          <p:cNvSpPr>
            <a:spLocks noChangeShapeType="1"/>
          </p:cNvSpPr>
          <p:nvPr/>
        </p:nvSpPr>
        <p:spPr bwMode="auto">
          <a:xfrm flipH="1">
            <a:off x="20574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37"/>
          <p:cNvSpPr>
            <a:spLocks noChangeShapeType="1"/>
          </p:cNvSpPr>
          <p:nvPr/>
        </p:nvSpPr>
        <p:spPr bwMode="auto">
          <a:xfrm flipH="1">
            <a:off x="2057400" y="40386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Line 62"/>
          <p:cNvSpPr>
            <a:spLocks noChangeShapeType="1"/>
          </p:cNvSpPr>
          <p:nvPr/>
        </p:nvSpPr>
        <p:spPr bwMode="auto">
          <a:xfrm>
            <a:off x="1905001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62"/>
          <p:cNvSpPr>
            <a:spLocks noChangeShapeType="1"/>
          </p:cNvSpPr>
          <p:nvPr/>
        </p:nvSpPr>
        <p:spPr bwMode="auto">
          <a:xfrm>
            <a:off x="2057401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" name="Line 71"/>
          <p:cNvSpPr>
            <a:spLocks noChangeShapeType="1"/>
          </p:cNvSpPr>
          <p:nvPr/>
        </p:nvSpPr>
        <p:spPr bwMode="auto">
          <a:xfrm rot="10800000" flipH="1">
            <a:off x="14478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" name="Line 71"/>
          <p:cNvSpPr>
            <a:spLocks noChangeShapeType="1"/>
          </p:cNvSpPr>
          <p:nvPr/>
        </p:nvSpPr>
        <p:spPr bwMode="auto">
          <a:xfrm rot="10800000" flipH="1">
            <a:off x="22098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9" name="Group 4"/>
          <p:cNvGrpSpPr>
            <a:grpSpLocks/>
          </p:cNvGrpSpPr>
          <p:nvPr/>
        </p:nvGrpSpPr>
        <p:grpSpPr bwMode="auto">
          <a:xfrm>
            <a:off x="3416301" y="3302000"/>
            <a:ext cx="504825" cy="431800"/>
            <a:chOff x="1020" y="2750"/>
            <a:chExt cx="318" cy="272"/>
          </a:xfrm>
        </p:grpSpPr>
        <p:sp>
          <p:nvSpPr>
            <p:cNvPr id="18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5" name="Gruppieren 86"/>
          <p:cNvGrpSpPr>
            <a:grpSpLocks/>
          </p:cNvGrpSpPr>
          <p:nvPr/>
        </p:nvGrpSpPr>
        <p:grpSpPr bwMode="auto">
          <a:xfrm flipH="1">
            <a:off x="3340101" y="2133600"/>
            <a:ext cx="144462" cy="1152525"/>
            <a:chOff x="2051720" y="3140968"/>
            <a:chExt cx="144016" cy="1152450"/>
          </a:xfrm>
        </p:grpSpPr>
        <p:sp>
          <p:nvSpPr>
            <p:cNvPr id="186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7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9" name="Line 36"/>
          <p:cNvSpPr>
            <a:spLocks noChangeShapeType="1"/>
          </p:cNvSpPr>
          <p:nvPr/>
        </p:nvSpPr>
        <p:spPr bwMode="auto">
          <a:xfrm>
            <a:off x="34163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37"/>
          <p:cNvSpPr>
            <a:spLocks noChangeShapeType="1"/>
          </p:cNvSpPr>
          <p:nvPr/>
        </p:nvSpPr>
        <p:spPr bwMode="auto">
          <a:xfrm>
            <a:off x="3124201" y="4038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" name="Line 62"/>
          <p:cNvSpPr>
            <a:spLocks noChangeShapeType="1"/>
          </p:cNvSpPr>
          <p:nvPr/>
        </p:nvSpPr>
        <p:spPr bwMode="auto">
          <a:xfrm flipH="1">
            <a:off x="3281363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3128963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3" name="Line 71"/>
          <p:cNvSpPr>
            <a:spLocks noChangeShapeType="1"/>
          </p:cNvSpPr>
          <p:nvPr/>
        </p:nvSpPr>
        <p:spPr bwMode="auto">
          <a:xfrm rot="10800000">
            <a:off x="38100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" name="Line 71"/>
          <p:cNvSpPr>
            <a:spLocks noChangeShapeType="1"/>
          </p:cNvSpPr>
          <p:nvPr/>
        </p:nvSpPr>
        <p:spPr bwMode="auto">
          <a:xfrm rot="10800000">
            <a:off x="30480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" name="Line 24"/>
          <p:cNvSpPr>
            <a:spLocks noChangeShapeType="1"/>
          </p:cNvSpPr>
          <p:nvPr/>
        </p:nvSpPr>
        <p:spPr bwMode="auto">
          <a:xfrm>
            <a:off x="2743201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" name="Line 25"/>
          <p:cNvSpPr>
            <a:spLocks noChangeShapeType="1"/>
          </p:cNvSpPr>
          <p:nvPr/>
        </p:nvSpPr>
        <p:spPr bwMode="auto">
          <a:xfrm>
            <a:off x="2743201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" name="Line 26"/>
          <p:cNvSpPr>
            <a:spLocks noChangeShapeType="1"/>
          </p:cNvSpPr>
          <p:nvPr/>
        </p:nvSpPr>
        <p:spPr bwMode="auto">
          <a:xfrm>
            <a:off x="2598738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8" name="Gruppieren 86"/>
          <p:cNvGrpSpPr>
            <a:grpSpLocks/>
          </p:cNvGrpSpPr>
          <p:nvPr/>
        </p:nvGrpSpPr>
        <p:grpSpPr bwMode="auto">
          <a:xfrm>
            <a:off x="2670176" y="4111625"/>
            <a:ext cx="144462" cy="1152525"/>
            <a:chOff x="2051720" y="3140968"/>
            <a:chExt cx="144016" cy="1152450"/>
          </a:xfrm>
        </p:grpSpPr>
        <p:sp>
          <p:nvSpPr>
            <p:cNvPr id="199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3" name="Textfeld 212"/>
          <p:cNvSpPr txBox="1"/>
          <p:nvPr/>
        </p:nvSpPr>
        <p:spPr>
          <a:xfrm>
            <a:off x="1447801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214" name="Textfeld 213"/>
          <p:cNvSpPr txBox="1"/>
          <p:nvPr/>
        </p:nvSpPr>
        <p:spPr>
          <a:xfrm>
            <a:off x="2819401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208" name="Line 12"/>
          <p:cNvSpPr>
            <a:spLocks noChangeShapeType="1"/>
          </p:cNvSpPr>
          <p:nvPr/>
        </p:nvSpPr>
        <p:spPr bwMode="auto">
          <a:xfrm flipH="1" flipV="1">
            <a:off x="914400" y="2987675"/>
            <a:ext cx="504825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17" name="Gerade Verbindung 87"/>
          <p:cNvCxnSpPr>
            <a:cxnSpLocks noChangeShapeType="1"/>
          </p:cNvCxnSpPr>
          <p:nvPr/>
        </p:nvCxnSpPr>
        <p:spPr bwMode="auto">
          <a:xfrm flipH="1">
            <a:off x="4960471" y="3996267"/>
            <a:ext cx="576729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Gerade Verbindung 88"/>
          <p:cNvCxnSpPr>
            <a:cxnSpLocks noChangeShapeType="1"/>
          </p:cNvCxnSpPr>
          <p:nvPr/>
        </p:nvCxnSpPr>
        <p:spPr bwMode="auto">
          <a:xfrm flipH="1">
            <a:off x="5104653" y="4068233"/>
            <a:ext cx="288365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Gerade Verbindung 89"/>
          <p:cNvCxnSpPr>
            <a:cxnSpLocks noChangeShapeType="1"/>
          </p:cNvCxnSpPr>
          <p:nvPr/>
        </p:nvCxnSpPr>
        <p:spPr bwMode="auto">
          <a:xfrm flipH="1">
            <a:off x="5248835" y="4068233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Gerade Verbindung 90"/>
          <p:cNvCxnSpPr>
            <a:cxnSpLocks noChangeShapeType="1"/>
          </p:cNvCxnSpPr>
          <p:nvPr/>
        </p:nvCxnSpPr>
        <p:spPr bwMode="auto">
          <a:xfrm flipH="1">
            <a:off x="5248835" y="3492500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Gerade Verbindung 91"/>
          <p:cNvCxnSpPr>
            <a:cxnSpLocks noChangeShapeType="1"/>
          </p:cNvCxnSpPr>
          <p:nvPr/>
        </p:nvCxnSpPr>
        <p:spPr bwMode="auto">
          <a:xfrm flipH="1">
            <a:off x="4311650" y="3708400"/>
            <a:ext cx="576729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Gerade Verbindung 92"/>
          <p:cNvCxnSpPr>
            <a:cxnSpLocks noChangeShapeType="1"/>
          </p:cNvCxnSpPr>
          <p:nvPr/>
        </p:nvCxnSpPr>
        <p:spPr bwMode="auto">
          <a:xfrm flipH="1">
            <a:off x="4455832" y="3780367"/>
            <a:ext cx="28836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93"/>
          <p:cNvCxnSpPr>
            <a:cxnSpLocks noChangeShapeType="1"/>
          </p:cNvCxnSpPr>
          <p:nvPr/>
        </p:nvCxnSpPr>
        <p:spPr bwMode="auto">
          <a:xfrm flipH="1">
            <a:off x="4600015" y="3780367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94"/>
          <p:cNvCxnSpPr>
            <a:cxnSpLocks noChangeShapeType="1"/>
          </p:cNvCxnSpPr>
          <p:nvPr/>
        </p:nvCxnSpPr>
        <p:spPr bwMode="auto">
          <a:xfrm flipH="1">
            <a:off x="4600015" y="34925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18"/>
          <p:cNvCxnSpPr>
            <a:cxnSpLocks noChangeShapeType="1"/>
          </p:cNvCxnSpPr>
          <p:nvPr/>
        </p:nvCxnSpPr>
        <p:spPr bwMode="auto">
          <a:xfrm flipH="1">
            <a:off x="4600015" y="3492500"/>
            <a:ext cx="648821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99"/>
          <p:cNvCxnSpPr>
            <a:cxnSpLocks noChangeShapeType="1"/>
          </p:cNvCxnSpPr>
          <p:nvPr/>
        </p:nvCxnSpPr>
        <p:spPr bwMode="auto">
          <a:xfrm>
            <a:off x="625475" y="3995738"/>
            <a:ext cx="576262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100"/>
          <p:cNvCxnSpPr>
            <a:cxnSpLocks noChangeShapeType="1"/>
          </p:cNvCxnSpPr>
          <p:nvPr/>
        </p:nvCxnSpPr>
        <p:spPr bwMode="auto">
          <a:xfrm>
            <a:off x="769937" y="4068763"/>
            <a:ext cx="287338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Gerade Verbindung 101"/>
          <p:cNvCxnSpPr>
            <a:cxnSpLocks noChangeShapeType="1"/>
          </p:cNvCxnSpPr>
          <p:nvPr/>
        </p:nvCxnSpPr>
        <p:spPr bwMode="auto">
          <a:xfrm>
            <a:off x="914400" y="40687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Gerade Verbindung 102"/>
          <p:cNvCxnSpPr>
            <a:cxnSpLocks noChangeShapeType="1"/>
          </p:cNvCxnSpPr>
          <p:nvPr/>
        </p:nvCxnSpPr>
        <p:spPr bwMode="auto">
          <a:xfrm>
            <a:off x="914400" y="34925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Gerade Verbindung 103"/>
          <p:cNvCxnSpPr>
            <a:cxnSpLocks noChangeShapeType="1"/>
          </p:cNvCxnSpPr>
          <p:nvPr/>
        </p:nvCxnSpPr>
        <p:spPr bwMode="auto">
          <a:xfrm>
            <a:off x="625475" y="32035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" name="Gerade Verbindung 104"/>
          <p:cNvCxnSpPr>
            <a:cxnSpLocks noChangeShapeType="1"/>
          </p:cNvCxnSpPr>
          <p:nvPr/>
        </p:nvCxnSpPr>
        <p:spPr bwMode="auto">
          <a:xfrm>
            <a:off x="769937" y="327660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Gerade Verbindung 105"/>
          <p:cNvCxnSpPr>
            <a:cxnSpLocks noChangeShapeType="1"/>
          </p:cNvCxnSpPr>
          <p:nvPr/>
        </p:nvCxnSpPr>
        <p:spPr bwMode="auto">
          <a:xfrm>
            <a:off x="914400" y="32766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Gerade Verbindung 106"/>
          <p:cNvCxnSpPr>
            <a:cxnSpLocks noChangeShapeType="1"/>
          </p:cNvCxnSpPr>
          <p:nvPr/>
        </p:nvCxnSpPr>
        <p:spPr bwMode="auto">
          <a:xfrm>
            <a:off x="914400" y="29876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21"/>
          <p:cNvCxnSpPr>
            <a:cxnSpLocks noChangeShapeType="1"/>
          </p:cNvCxnSpPr>
          <p:nvPr/>
        </p:nvCxnSpPr>
        <p:spPr bwMode="auto">
          <a:xfrm flipH="1" flipV="1">
            <a:off x="4025900" y="3492500"/>
            <a:ext cx="574675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" name="Line 26"/>
          <p:cNvSpPr>
            <a:spLocks noChangeShapeType="1"/>
          </p:cNvSpPr>
          <p:nvPr/>
        </p:nvSpPr>
        <p:spPr bwMode="auto">
          <a:xfrm>
            <a:off x="769937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" name="Line 26"/>
          <p:cNvSpPr>
            <a:spLocks noChangeShapeType="1"/>
          </p:cNvSpPr>
          <p:nvPr/>
        </p:nvSpPr>
        <p:spPr bwMode="auto">
          <a:xfrm>
            <a:off x="5103813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37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73488"/>
              </p:ext>
            </p:extLst>
          </p:nvPr>
        </p:nvGraphicFramePr>
        <p:xfrm>
          <a:off x="5248275" y="3563938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5" name="Formel" r:id="rId3" imgW="215806" imgH="228501" progId="Equation.3">
                  <p:embed/>
                </p:oleObj>
              </mc:Choice>
              <mc:Fallback>
                <p:oleObj name="Formel" r:id="rId3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3563938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255017"/>
              </p:ext>
            </p:extLst>
          </p:nvPr>
        </p:nvGraphicFramePr>
        <p:xfrm>
          <a:off x="304800" y="3200400"/>
          <a:ext cx="80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6" name="Formel" r:id="rId5" imgW="444307" imgH="241195" progId="Equation.3">
                  <p:embed/>
                </p:oleObj>
              </mc:Choice>
              <mc:Fallback>
                <p:oleObj name="Formel" r:id="rId5" imgW="444307" imgH="241195" progId="Equation.3">
                  <p:embed/>
                  <p:pic>
                    <p:nvPicPr>
                      <p:cNvPr id="0" name="Objek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80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 smtClean="0"/>
              <a:t>Differenzverstärkung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24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113" name="Group 4"/>
          <p:cNvGrpSpPr>
            <a:grpSpLocks/>
          </p:cNvGrpSpPr>
          <p:nvPr/>
        </p:nvGrpSpPr>
        <p:grpSpPr bwMode="auto">
          <a:xfrm flipH="1">
            <a:off x="1552576" y="3302000"/>
            <a:ext cx="504825" cy="431800"/>
            <a:chOff x="1020" y="2750"/>
            <a:chExt cx="318" cy="272"/>
          </a:xfrm>
        </p:grpSpPr>
        <p:sp>
          <p:nvSpPr>
            <p:cNvPr id="13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7" name="Gruppieren 86"/>
          <p:cNvGrpSpPr>
            <a:grpSpLocks/>
          </p:cNvGrpSpPr>
          <p:nvPr/>
        </p:nvGrpSpPr>
        <p:grpSpPr bwMode="auto">
          <a:xfrm>
            <a:off x="1989139" y="2133600"/>
            <a:ext cx="144462" cy="1152525"/>
            <a:chOff x="2051720" y="3140968"/>
            <a:chExt cx="144016" cy="1152450"/>
          </a:xfrm>
        </p:grpSpPr>
        <p:sp>
          <p:nvSpPr>
            <p:cNvPr id="170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3" name="Line 36"/>
          <p:cNvSpPr>
            <a:spLocks noChangeShapeType="1"/>
          </p:cNvSpPr>
          <p:nvPr/>
        </p:nvSpPr>
        <p:spPr bwMode="auto">
          <a:xfrm flipH="1">
            <a:off x="20574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37"/>
          <p:cNvSpPr>
            <a:spLocks noChangeShapeType="1"/>
          </p:cNvSpPr>
          <p:nvPr/>
        </p:nvSpPr>
        <p:spPr bwMode="auto">
          <a:xfrm flipH="1">
            <a:off x="2057400" y="40386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Line 62"/>
          <p:cNvSpPr>
            <a:spLocks noChangeShapeType="1"/>
          </p:cNvSpPr>
          <p:nvPr/>
        </p:nvSpPr>
        <p:spPr bwMode="auto">
          <a:xfrm>
            <a:off x="1905001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62"/>
          <p:cNvSpPr>
            <a:spLocks noChangeShapeType="1"/>
          </p:cNvSpPr>
          <p:nvPr/>
        </p:nvSpPr>
        <p:spPr bwMode="auto">
          <a:xfrm>
            <a:off x="2057401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" name="Line 71"/>
          <p:cNvSpPr>
            <a:spLocks noChangeShapeType="1"/>
          </p:cNvSpPr>
          <p:nvPr/>
        </p:nvSpPr>
        <p:spPr bwMode="auto">
          <a:xfrm rot="10800000" flipH="1">
            <a:off x="14478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" name="Line 71"/>
          <p:cNvSpPr>
            <a:spLocks noChangeShapeType="1"/>
          </p:cNvSpPr>
          <p:nvPr/>
        </p:nvSpPr>
        <p:spPr bwMode="auto">
          <a:xfrm rot="10800000" flipH="1">
            <a:off x="22098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9" name="Group 4"/>
          <p:cNvGrpSpPr>
            <a:grpSpLocks/>
          </p:cNvGrpSpPr>
          <p:nvPr/>
        </p:nvGrpSpPr>
        <p:grpSpPr bwMode="auto">
          <a:xfrm>
            <a:off x="3416301" y="3302000"/>
            <a:ext cx="504825" cy="431800"/>
            <a:chOff x="1020" y="2750"/>
            <a:chExt cx="318" cy="272"/>
          </a:xfrm>
        </p:grpSpPr>
        <p:sp>
          <p:nvSpPr>
            <p:cNvPr id="18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5" name="Gruppieren 86"/>
          <p:cNvGrpSpPr>
            <a:grpSpLocks/>
          </p:cNvGrpSpPr>
          <p:nvPr/>
        </p:nvGrpSpPr>
        <p:grpSpPr bwMode="auto">
          <a:xfrm flipH="1">
            <a:off x="3340101" y="2133600"/>
            <a:ext cx="144462" cy="1152525"/>
            <a:chOff x="2051720" y="3140968"/>
            <a:chExt cx="144016" cy="1152450"/>
          </a:xfrm>
        </p:grpSpPr>
        <p:sp>
          <p:nvSpPr>
            <p:cNvPr id="186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7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9" name="Line 36"/>
          <p:cNvSpPr>
            <a:spLocks noChangeShapeType="1"/>
          </p:cNvSpPr>
          <p:nvPr/>
        </p:nvSpPr>
        <p:spPr bwMode="auto">
          <a:xfrm>
            <a:off x="34163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37"/>
          <p:cNvSpPr>
            <a:spLocks noChangeShapeType="1"/>
          </p:cNvSpPr>
          <p:nvPr/>
        </p:nvSpPr>
        <p:spPr bwMode="auto">
          <a:xfrm>
            <a:off x="3124201" y="4038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" name="Line 62"/>
          <p:cNvSpPr>
            <a:spLocks noChangeShapeType="1"/>
          </p:cNvSpPr>
          <p:nvPr/>
        </p:nvSpPr>
        <p:spPr bwMode="auto">
          <a:xfrm flipH="1">
            <a:off x="3281363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3128963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3" name="Line 71"/>
          <p:cNvSpPr>
            <a:spLocks noChangeShapeType="1"/>
          </p:cNvSpPr>
          <p:nvPr/>
        </p:nvSpPr>
        <p:spPr bwMode="auto">
          <a:xfrm rot="10800000">
            <a:off x="38100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" name="Line 71"/>
          <p:cNvSpPr>
            <a:spLocks noChangeShapeType="1"/>
          </p:cNvSpPr>
          <p:nvPr/>
        </p:nvSpPr>
        <p:spPr bwMode="auto">
          <a:xfrm rot="10800000">
            <a:off x="30480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" name="Line 24"/>
          <p:cNvSpPr>
            <a:spLocks noChangeShapeType="1"/>
          </p:cNvSpPr>
          <p:nvPr/>
        </p:nvSpPr>
        <p:spPr bwMode="auto">
          <a:xfrm>
            <a:off x="2743201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" name="Line 25"/>
          <p:cNvSpPr>
            <a:spLocks noChangeShapeType="1"/>
          </p:cNvSpPr>
          <p:nvPr/>
        </p:nvSpPr>
        <p:spPr bwMode="auto">
          <a:xfrm>
            <a:off x="2743201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" name="Line 26"/>
          <p:cNvSpPr>
            <a:spLocks noChangeShapeType="1"/>
          </p:cNvSpPr>
          <p:nvPr/>
        </p:nvSpPr>
        <p:spPr bwMode="auto">
          <a:xfrm>
            <a:off x="2598738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8" name="Gruppieren 86"/>
          <p:cNvGrpSpPr>
            <a:grpSpLocks/>
          </p:cNvGrpSpPr>
          <p:nvPr/>
        </p:nvGrpSpPr>
        <p:grpSpPr bwMode="auto">
          <a:xfrm>
            <a:off x="2670176" y="4111625"/>
            <a:ext cx="144462" cy="1152525"/>
            <a:chOff x="2051720" y="3140968"/>
            <a:chExt cx="144016" cy="1152450"/>
          </a:xfrm>
        </p:grpSpPr>
        <p:sp>
          <p:nvSpPr>
            <p:cNvPr id="199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8" name="Line 12"/>
          <p:cNvSpPr>
            <a:spLocks noChangeShapeType="1"/>
          </p:cNvSpPr>
          <p:nvPr/>
        </p:nvSpPr>
        <p:spPr bwMode="auto">
          <a:xfrm flipH="1" flipV="1">
            <a:off x="914400" y="2987675"/>
            <a:ext cx="504825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21" name="Gerade Verbindung 91"/>
          <p:cNvCxnSpPr>
            <a:cxnSpLocks noChangeShapeType="1"/>
          </p:cNvCxnSpPr>
          <p:nvPr/>
        </p:nvCxnSpPr>
        <p:spPr bwMode="auto">
          <a:xfrm flipH="1">
            <a:off x="4311650" y="3708400"/>
            <a:ext cx="576729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Gerade Verbindung 92"/>
          <p:cNvCxnSpPr>
            <a:cxnSpLocks noChangeShapeType="1"/>
          </p:cNvCxnSpPr>
          <p:nvPr/>
        </p:nvCxnSpPr>
        <p:spPr bwMode="auto">
          <a:xfrm flipH="1">
            <a:off x="4455832" y="3780367"/>
            <a:ext cx="28836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93"/>
          <p:cNvCxnSpPr>
            <a:cxnSpLocks noChangeShapeType="1"/>
          </p:cNvCxnSpPr>
          <p:nvPr/>
        </p:nvCxnSpPr>
        <p:spPr bwMode="auto">
          <a:xfrm flipH="1">
            <a:off x="4600015" y="3780367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94"/>
          <p:cNvCxnSpPr>
            <a:cxnSpLocks noChangeShapeType="1"/>
          </p:cNvCxnSpPr>
          <p:nvPr/>
        </p:nvCxnSpPr>
        <p:spPr bwMode="auto">
          <a:xfrm flipH="1">
            <a:off x="4600015" y="34925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18"/>
          <p:cNvCxnSpPr>
            <a:cxnSpLocks noChangeShapeType="1"/>
          </p:cNvCxnSpPr>
          <p:nvPr/>
        </p:nvCxnSpPr>
        <p:spPr bwMode="auto">
          <a:xfrm flipH="1">
            <a:off x="4419602" y="3505200"/>
            <a:ext cx="30479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Gerade Verbindung 103"/>
          <p:cNvCxnSpPr>
            <a:cxnSpLocks noChangeShapeType="1"/>
          </p:cNvCxnSpPr>
          <p:nvPr/>
        </p:nvCxnSpPr>
        <p:spPr bwMode="auto">
          <a:xfrm>
            <a:off x="625475" y="32035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" name="Gerade Verbindung 104"/>
          <p:cNvCxnSpPr>
            <a:cxnSpLocks noChangeShapeType="1"/>
          </p:cNvCxnSpPr>
          <p:nvPr/>
        </p:nvCxnSpPr>
        <p:spPr bwMode="auto">
          <a:xfrm>
            <a:off x="769937" y="327660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Gerade Verbindung 105"/>
          <p:cNvCxnSpPr>
            <a:cxnSpLocks noChangeShapeType="1"/>
          </p:cNvCxnSpPr>
          <p:nvPr/>
        </p:nvCxnSpPr>
        <p:spPr bwMode="auto">
          <a:xfrm>
            <a:off x="914400" y="32766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Gerade Verbindung 106"/>
          <p:cNvCxnSpPr>
            <a:cxnSpLocks noChangeShapeType="1"/>
          </p:cNvCxnSpPr>
          <p:nvPr/>
        </p:nvCxnSpPr>
        <p:spPr bwMode="auto">
          <a:xfrm>
            <a:off x="914400" y="29876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21"/>
          <p:cNvCxnSpPr>
            <a:cxnSpLocks noChangeShapeType="1"/>
          </p:cNvCxnSpPr>
          <p:nvPr/>
        </p:nvCxnSpPr>
        <p:spPr bwMode="auto">
          <a:xfrm flipH="1" flipV="1">
            <a:off x="4025900" y="3492500"/>
            <a:ext cx="574675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" name="Line 26"/>
          <p:cNvSpPr>
            <a:spLocks noChangeShapeType="1"/>
          </p:cNvSpPr>
          <p:nvPr/>
        </p:nvSpPr>
        <p:spPr bwMode="auto">
          <a:xfrm>
            <a:off x="769937" y="35052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937"/>
              </p:ext>
            </p:extLst>
          </p:nvPr>
        </p:nvGraphicFramePr>
        <p:xfrm>
          <a:off x="457200" y="2514600"/>
          <a:ext cx="80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86" name="Formel" r:id="rId3" imgW="444307" imgH="241195" progId="Equation.3">
                  <p:embed/>
                </p:oleObj>
              </mc:Choice>
              <mc:Fallback>
                <p:oleObj name="Formel" r:id="rId3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0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2743200" y="2438400"/>
            <a:ext cx="0" cy="151288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Text Box 45"/>
          <p:cNvSpPr txBox="1">
            <a:spLocks noChangeArrowheads="1"/>
          </p:cNvSpPr>
          <p:nvPr/>
        </p:nvSpPr>
        <p:spPr bwMode="auto">
          <a:xfrm>
            <a:off x="2209800" y="3733800"/>
            <a:ext cx="468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V=0</a:t>
            </a:r>
          </a:p>
        </p:txBody>
      </p:sp>
      <p:sp>
        <p:nvSpPr>
          <p:cNvPr id="76" name="Line 64"/>
          <p:cNvSpPr>
            <a:spLocks noChangeShapeType="1"/>
          </p:cNvSpPr>
          <p:nvPr/>
        </p:nvSpPr>
        <p:spPr bwMode="auto">
          <a:xfrm>
            <a:off x="18288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Line 65"/>
          <p:cNvSpPr>
            <a:spLocks noChangeShapeType="1"/>
          </p:cNvSpPr>
          <p:nvPr/>
        </p:nvSpPr>
        <p:spPr bwMode="auto">
          <a:xfrm>
            <a:off x="36576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08371"/>
              </p:ext>
            </p:extLst>
          </p:nvPr>
        </p:nvGraphicFramePr>
        <p:xfrm>
          <a:off x="1524000" y="2438400"/>
          <a:ext cx="227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87" name="Formel" r:id="rId5" imgW="114151" imgH="215619" progId="Equation.3">
                  <p:embed/>
                </p:oleObj>
              </mc:Choice>
              <mc:Fallback>
                <p:oleObj name="Formel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2270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64449"/>
              </p:ext>
            </p:extLst>
          </p:nvPr>
        </p:nvGraphicFramePr>
        <p:xfrm>
          <a:off x="3733800" y="2438400"/>
          <a:ext cx="252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88" name="Formel" r:id="rId7" imgW="126780" imgH="215526" progId="Equation.3">
                  <p:embed/>
                </p:oleObj>
              </mc:Choice>
              <mc:Fallback>
                <p:oleObj name="Formel" r:id="rId7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2524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1600200" y="3962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" name="Line 127"/>
          <p:cNvSpPr>
            <a:spLocks noChangeShapeType="1"/>
          </p:cNvSpPr>
          <p:nvPr/>
        </p:nvSpPr>
        <p:spPr bwMode="auto">
          <a:xfrm>
            <a:off x="3657600" y="3962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Line 125"/>
          <p:cNvSpPr>
            <a:spLocks noChangeShapeType="1"/>
          </p:cNvSpPr>
          <p:nvPr/>
        </p:nvSpPr>
        <p:spPr bwMode="auto">
          <a:xfrm flipV="1">
            <a:off x="1676400" y="38862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224243"/>
              </p:ext>
            </p:extLst>
          </p:nvPr>
        </p:nvGraphicFramePr>
        <p:xfrm>
          <a:off x="534988" y="5181600"/>
          <a:ext cx="16637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89" name="Formel" r:id="rId9" imgW="838080" imgH="241200" progId="Equation.3">
                  <p:embed/>
                </p:oleObj>
              </mc:Choice>
              <mc:Fallback>
                <p:oleObj name="Formel" r:id="rId9" imgW="838080" imgH="2412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5181600"/>
                        <a:ext cx="16637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k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43055"/>
              </p:ext>
            </p:extLst>
          </p:nvPr>
        </p:nvGraphicFramePr>
        <p:xfrm>
          <a:off x="573088" y="5791200"/>
          <a:ext cx="18653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90" name="Formel" r:id="rId11" imgW="939600" imgH="241200" progId="Equation.3">
                  <p:embed/>
                </p:oleObj>
              </mc:Choice>
              <mc:Fallback>
                <p:oleObj name="Formel" r:id="rId11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5791200"/>
                        <a:ext cx="18653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k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45184"/>
              </p:ext>
            </p:extLst>
          </p:nvPr>
        </p:nvGraphicFramePr>
        <p:xfrm>
          <a:off x="3560763" y="5181600"/>
          <a:ext cx="26717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91" name="Formel" r:id="rId13" imgW="1346040" imgH="241200" progId="Equation.3">
                  <p:embed/>
                </p:oleObj>
              </mc:Choice>
              <mc:Fallback>
                <p:oleObj name="Formel" r:id="rId13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181600"/>
                        <a:ext cx="26717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k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51824"/>
              </p:ext>
            </p:extLst>
          </p:nvPr>
        </p:nvGraphicFramePr>
        <p:xfrm>
          <a:off x="3644900" y="5867400"/>
          <a:ext cx="25447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92" name="Formel" r:id="rId15" imgW="1282680" imgH="241200" progId="Equation.3">
                  <p:embed/>
                </p:oleObj>
              </mc:Choice>
              <mc:Fallback>
                <p:oleObj name="Formel" r:id="rId15" imgW="1282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5867400"/>
                        <a:ext cx="25447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k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937"/>
              </p:ext>
            </p:extLst>
          </p:nvPr>
        </p:nvGraphicFramePr>
        <p:xfrm>
          <a:off x="4648200" y="3886200"/>
          <a:ext cx="80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93" name="Formel" r:id="rId17" imgW="444307" imgH="241195" progId="Equation.3">
                  <p:embed/>
                </p:oleObj>
              </mc:Choice>
              <mc:Fallback>
                <p:oleObj name="Formel" r:id="rId17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80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057400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2819400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05000" y="3429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82" name="Textfeld 81"/>
          <p:cNvSpPr txBox="1"/>
          <p:nvPr/>
        </p:nvSpPr>
        <p:spPr>
          <a:xfrm>
            <a:off x="3200400" y="3429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84" name="Textfeld 83"/>
          <p:cNvSpPr txBox="1"/>
          <p:nvPr/>
        </p:nvSpPr>
        <p:spPr>
          <a:xfrm>
            <a:off x="2103426" y="2819400"/>
            <a:ext cx="5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Vout1</a:t>
            </a:r>
            <a:endParaRPr lang="de-DE" dirty="0"/>
          </a:p>
        </p:txBody>
      </p:sp>
      <p:sp>
        <p:nvSpPr>
          <p:cNvPr id="87" name="Textfeld 86"/>
          <p:cNvSpPr txBox="1"/>
          <p:nvPr/>
        </p:nvSpPr>
        <p:spPr>
          <a:xfrm>
            <a:off x="2819400" y="2819400"/>
            <a:ext cx="5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Vout2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/>
              <a:t>Differenzverstärkung</a:t>
            </a:r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25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113" name="Group 4"/>
          <p:cNvGrpSpPr>
            <a:grpSpLocks/>
          </p:cNvGrpSpPr>
          <p:nvPr/>
        </p:nvGrpSpPr>
        <p:grpSpPr bwMode="auto">
          <a:xfrm flipH="1">
            <a:off x="1552576" y="3302000"/>
            <a:ext cx="504825" cy="431800"/>
            <a:chOff x="1020" y="2750"/>
            <a:chExt cx="318" cy="272"/>
          </a:xfrm>
        </p:grpSpPr>
        <p:sp>
          <p:nvSpPr>
            <p:cNvPr id="13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7" name="Gruppieren 86"/>
          <p:cNvGrpSpPr>
            <a:grpSpLocks/>
          </p:cNvGrpSpPr>
          <p:nvPr/>
        </p:nvGrpSpPr>
        <p:grpSpPr bwMode="auto">
          <a:xfrm>
            <a:off x="1989139" y="2133600"/>
            <a:ext cx="144462" cy="1152525"/>
            <a:chOff x="2051720" y="3140968"/>
            <a:chExt cx="144016" cy="1152450"/>
          </a:xfrm>
        </p:grpSpPr>
        <p:sp>
          <p:nvSpPr>
            <p:cNvPr id="170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3" name="Line 36"/>
          <p:cNvSpPr>
            <a:spLocks noChangeShapeType="1"/>
          </p:cNvSpPr>
          <p:nvPr/>
        </p:nvSpPr>
        <p:spPr bwMode="auto">
          <a:xfrm flipH="1">
            <a:off x="20574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37"/>
          <p:cNvSpPr>
            <a:spLocks noChangeShapeType="1"/>
          </p:cNvSpPr>
          <p:nvPr/>
        </p:nvSpPr>
        <p:spPr bwMode="auto">
          <a:xfrm flipH="1">
            <a:off x="2057400" y="40386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Line 62"/>
          <p:cNvSpPr>
            <a:spLocks noChangeShapeType="1"/>
          </p:cNvSpPr>
          <p:nvPr/>
        </p:nvSpPr>
        <p:spPr bwMode="auto">
          <a:xfrm>
            <a:off x="1905001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62"/>
          <p:cNvSpPr>
            <a:spLocks noChangeShapeType="1"/>
          </p:cNvSpPr>
          <p:nvPr/>
        </p:nvSpPr>
        <p:spPr bwMode="auto">
          <a:xfrm>
            <a:off x="2057401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" name="Line 71"/>
          <p:cNvSpPr>
            <a:spLocks noChangeShapeType="1"/>
          </p:cNvSpPr>
          <p:nvPr/>
        </p:nvSpPr>
        <p:spPr bwMode="auto">
          <a:xfrm rot="10800000" flipH="1">
            <a:off x="14478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" name="Line 71"/>
          <p:cNvSpPr>
            <a:spLocks noChangeShapeType="1"/>
          </p:cNvSpPr>
          <p:nvPr/>
        </p:nvSpPr>
        <p:spPr bwMode="auto">
          <a:xfrm rot="10800000" flipH="1">
            <a:off x="22098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9" name="Group 4"/>
          <p:cNvGrpSpPr>
            <a:grpSpLocks/>
          </p:cNvGrpSpPr>
          <p:nvPr/>
        </p:nvGrpSpPr>
        <p:grpSpPr bwMode="auto">
          <a:xfrm>
            <a:off x="3416301" y="3302000"/>
            <a:ext cx="504825" cy="431800"/>
            <a:chOff x="1020" y="2750"/>
            <a:chExt cx="318" cy="272"/>
          </a:xfrm>
        </p:grpSpPr>
        <p:sp>
          <p:nvSpPr>
            <p:cNvPr id="18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5" name="Gruppieren 86"/>
          <p:cNvGrpSpPr>
            <a:grpSpLocks/>
          </p:cNvGrpSpPr>
          <p:nvPr/>
        </p:nvGrpSpPr>
        <p:grpSpPr bwMode="auto">
          <a:xfrm flipH="1">
            <a:off x="3340101" y="2133600"/>
            <a:ext cx="144462" cy="1152525"/>
            <a:chOff x="2051720" y="3140968"/>
            <a:chExt cx="144016" cy="1152450"/>
          </a:xfrm>
        </p:grpSpPr>
        <p:sp>
          <p:nvSpPr>
            <p:cNvPr id="186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7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9" name="Line 36"/>
          <p:cNvSpPr>
            <a:spLocks noChangeShapeType="1"/>
          </p:cNvSpPr>
          <p:nvPr/>
        </p:nvSpPr>
        <p:spPr bwMode="auto">
          <a:xfrm>
            <a:off x="34163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37"/>
          <p:cNvSpPr>
            <a:spLocks noChangeShapeType="1"/>
          </p:cNvSpPr>
          <p:nvPr/>
        </p:nvSpPr>
        <p:spPr bwMode="auto">
          <a:xfrm>
            <a:off x="3124201" y="4038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" name="Line 62"/>
          <p:cNvSpPr>
            <a:spLocks noChangeShapeType="1"/>
          </p:cNvSpPr>
          <p:nvPr/>
        </p:nvSpPr>
        <p:spPr bwMode="auto">
          <a:xfrm flipH="1">
            <a:off x="3281363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3128963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3" name="Line 71"/>
          <p:cNvSpPr>
            <a:spLocks noChangeShapeType="1"/>
          </p:cNvSpPr>
          <p:nvPr/>
        </p:nvSpPr>
        <p:spPr bwMode="auto">
          <a:xfrm rot="10800000">
            <a:off x="38100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" name="Line 71"/>
          <p:cNvSpPr>
            <a:spLocks noChangeShapeType="1"/>
          </p:cNvSpPr>
          <p:nvPr/>
        </p:nvSpPr>
        <p:spPr bwMode="auto">
          <a:xfrm rot="10800000">
            <a:off x="30480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" name="Line 24"/>
          <p:cNvSpPr>
            <a:spLocks noChangeShapeType="1"/>
          </p:cNvSpPr>
          <p:nvPr/>
        </p:nvSpPr>
        <p:spPr bwMode="auto">
          <a:xfrm>
            <a:off x="2743201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" name="Line 25"/>
          <p:cNvSpPr>
            <a:spLocks noChangeShapeType="1"/>
          </p:cNvSpPr>
          <p:nvPr/>
        </p:nvSpPr>
        <p:spPr bwMode="auto">
          <a:xfrm>
            <a:off x="2743201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" name="Line 26"/>
          <p:cNvSpPr>
            <a:spLocks noChangeShapeType="1"/>
          </p:cNvSpPr>
          <p:nvPr/>
        </p:nvSpPr>
        <p:spPr bwMode="auto">
          <a:xfrm>
            <a:off x="2598738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8" name="Gruppieren 86"/>
          <p:cNvGrpSpPr>
            <a:grpSpLocks/>
          </p:cNvGrpSpPr>
          <p:nvPr/>
        </p:nvGrpSpPr>
        <p:grpSpPr bwMode="auto">
          <a:xfrm>
            <a:off x="2670176" y="4111625"/>
            <a:ext cx="144462" cy="1152525"/>
            <a:chOff x="2051720" y="3140968"/>
            <a:chExt cx="144016" cy="1152450"/>
          </a:xfrm>
        </p:grpSpPr>
        <p:sp>
          <p:nvSpPr>
            <p:cNvPr id="199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8" name="Line 12"/>
          <p:cNvSpPr>
            <a:spLocks noChangeShapeType="1"/>
          </p:cNvSpPr>
          <p:nvPr/>
        </p:nvSpPr>
        <p:spPr bwMode="auto">
          <a:xfrm flipH="1" flipV="1">
            <a:off x="914400" y="2987675"/>
            <a:ext cx="504825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21" name="Gerade Verbindung 91"/>
          <p:cNvCxnSpPr>
            <a:cxnSpLocks noChangeShapeType="1"/>
          </p:cNvCxnSpPr>
          <p:nvPr/>
        </p:nvCxnSpPr>
        <p:spPr bwMode="auto">
          <a:xfrm flipH="1">
            <a:off x="4311650" y="3708400"/>
            <a:ext cx="576729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Gerade Verbindung 92"/>
          <p:cNvCxnSpPr>
            <a:cxnSpLocks noChangeShapeType="1"/>
          </p:cNvCxnSpPr>
          <p:nvPr/>
        </p:nvCxnSpPr>
        <p:spPr bwMode="auto">
          <a:xfrm flipH="1">
            <a:off x="4455832" y="3780367"/>
            <a:ext cx="28836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93"/>
          <p:cNvCxnSpPr>
            <a:cxnSpLocks noChangeShapeType="1"/>
          </p:cNvCxnSpPr>
          <p:nvPr/>
        </p:nvCxnSpPr>
        <p:spPr bwMode="auto">
          <a:xfrm flipH="1">
            <a:off x="4600015" y="3780367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94"/>
          <p:cNvCxnSpPr>
            <a:cxnSpLocks noChangeShapeType="1"/>
          </p:cNvCxnSpPr>
          <p:nvPr/>
        </p:nvCxnSpPr>
        <p:spPr bwMode="auto">
          <a:xfrm flipH="1">
            <a:off x="4600015" y="34925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18"/>
          <p:cNvCxnSpPr>
            <a:cxnSpLocks noChangeShapeType="1"/>
          </p:cNvCxnSpPr>
          <p:nvPr/>
        </p:nvCxnSpPr>
        <p:spPr bwMode="auto">
          <a:xfrm flipH="1">
            <a:off x="4419602" y="3505200"/>
            <a:ext cx="30479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Gerade Verbindung 103"/>
          <p:cNvCxnSpPr>
            <a:cxnSpLocks noChangeShapeType="1"/>
          </p:cNvCxnSpPr>
          <p:nvPr/>
        </p:nvCxnSpPr>
        <p:spPr bwMode="auto">
          <a:xfrm>
            <a:off x="625475" y="32035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" name="Gerade Verbindung 104"/>
          <p:cNvCxnSpPr>
            <a:cxnSpLocks noChangeShapeType="1"/>
          </p:cNvCxnSpPr>
          <p:nvPr/>
        </p:nvCxnSpPr>
        <p:spPr bwMode="auto">
          <a:xfrm>
            <a:off x="769937" y="327660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Gerade Verbindung 105"/>
          <p:cNvCxnSpPr>
            <a:cxnSpLocks noChangeShapeType="1"/>
          </p:cNvCxnSpPr>
          <p:nvPr/>
        </p:nvCxnSpPr>
        <p:spPr bwMode="auto">
          <a:xfrm>
            <a:off x="914400" y="32766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Gerade Verbindung 106"/>
          <p:cNvCxnSpPr>
            <a:cxnSpLocks noChangeShapeType="1"/>
          </p:cNvCxnSpPr>
          <p:nvPr/>
        </p:nvCxnSpPr>
        <p:spPr bwMode="auto">
          <a:xfrm>
            <a:off x="914400" y="29876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21"/>
          <p:cNvCxnSpPr>
            <a:cxnSpLocks noChangeShapeType="1"/>
          </p:cNvCxnSpPr>
          <p:nvPr/>
        </p:nvCxnSpPr>
        <p:spPr bwMode="auto">
          <a:xfrm flipH="1" flipV="1">
            <a:off x="4025900" y="3492500"/>
            <a:ext cx="574675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" name="Line 26"/>
          <p:cNvSpPr>
            <a:spLocks noChangeShapeType="1"/>
          </p:cNvSpPr>
          <p:nvPr/>
        </p:nvSpPr>
        <p:spPr bwMode="auto">
          <a:xfrm>
            <a:off x="769937" y="35052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135380"/>
              </p:ext>
            </p:extLst>
          </p:nvPr>
        </p:nvGraphicFramePr>
        <p:xfrm>
          <a:off x="457200" y="2514600"/>
          <a:ext cx="80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56" name="Formel" r:id="rId3" imgW="444307" imgH="241195" progId="Equation.3">
                  <p:embed/>
                </p:oleObj>
              </mc:Choice>
              <mc:Fallback>
                <p:oleObj name="Formel" r:id="rId3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0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2743200" y="2438400"/>
            <a:ext cx="0" cy="151288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Text Box 45"/>
          <p:cNvSpPr txBox="1">
            <a:spLocks noChangeArrowheads="1"/>
          </p:cNvSpPr>
          <p:nvPr/>
        </p:nvSpPr>
        <p:spPr bwMode="auto">
          <a:xfrm>
            <a:off x="2209800" y="3505200"/>
            <a:ext cx="468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V=0</a:t>
            </a:r>
          </a:p>
        </p:txBody>
      </p:sp>
      <p:sp>
        <p:nvSpPr>
          <p:cNvPr id="76" name="Line 64"/>
          <p:cNvSpPr>
            <a:spLocks noChangeShapeType="1"/>
          </p:cNvSpPr>
          <p:nvPr/>
        </p:nvSpPr>
        <p:spPr bwMode="auto">
          <a:xfrm>
            <a:off x="18288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Line 65"/>
          <p:cNvSpPr>
            <a:spLocks noChangeShapeType="1"/>
          </p:cNvSpPr>
          <p:nvPr/>
        </p:nvSpPr>
        <p:spPr bwMode="auto">
          <a:xfrm>
            <a:off x="36576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150080"/>
              </p:ext>
            </p:extLst>
          </p:nvPr>
        </p:nvGraphicFramePr>
        <p:xfrm>
          <a:off x="1524000" y="2438400"/>
          <a:ext cx="227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57" name="Formel" r:id="rId5" imgW="114151" imgH="215619" progId="Equation.3">
                  <p:embed/>
                </p:oleObj>
              </mc:Choice>
              <mc:Fallback>
                <p:oleObj name="Formel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2270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532741"/>
              </p:ext>
            </p:extLst>
          </p:nvPr>
        </p:nvGraphicFramePr>
        <p:xfrm>
          <a:off x="3733800" y="2438400"/>
          <a:ext cx="252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58" name="Formel" r:id="rId7" imgW="126780" imgH="215526" progId="Equation.3">
                  <p:embed/>
                </p:oleObj>
              </mc:Choice>
              <mc:Fallback>
                <p:oleObj name="Formel" r:id="rId7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2524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1600200" y="3962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" name="Line 127"/>
          <p:cNvSpPr>
            <a:spLocks noChangeShapeType="1"/>
          </p:cNvSpPr>
          <p:nvPr/>
        </p:nvSpPr>
        <p:spPr bwMode="auto">
          <a:xfrm>
            <a:off x="3657600" y="3962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" name="Text Box 128"/>
          <p:cNvSpPr txBox="1">
            <a:spLocks noChangeArrowheads="1"/>
          </p:cNvSpPr>
          <p:nvPr/>
        </p:nvSpPr>
        <p:spPr bwMode="auto">
          <a:xfrm>
            <a:off x="2743200" y="4038600"/>
            <a:ext cx="266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0</a:t>
            </a:r>
          </a:p>
        </p:txBody>
      </p:sp>
      <p:sp>
        <p:nvSpPr>
          <p:cNvPr id="83" name="Line 125"/>
          <p:cNvSpPr>
            <a:spLocks noChangeShapeType="1"/>
          </p:cNvSpPr>
          <p:nvPr/>
        </p:nvSpPr>
        <p:spPr bwMode="auto">
          <a:xfrm flipV="1">
            <a:off x="1676400" y="38862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86" name="Objek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82646"/>
              </p:ext>
            </p:extLst>
          </p:nvPr>
        </p:nvGraphicFramePr>
        <p:xfrm>
          <a:off x="4724400" y="4343400"/>
          <a:ext cx="42846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59" name="Formel" r:id="rId9" imgW="2158920" imgH="241200" progId="Equation.3">
                  <p:embed/>
                </p:oleObj>
              </mc:Choice>
              <mc:Fallback>
                <p:oleObj name="Formel" r:id="rId9" imgW="2158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43400"/>
                        <a:ext cx="42846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45184"/>
              </p:ext>
            </p:extLst>
          </p:nvPr>
        </p:nvGraphicFramePr>
        <p:xfrm>
          <a:off x="3560763" y="5181600"/>
          <a:ext cx="26717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60" name="Formel" r:id="rId11" imgW="1346040" imgH="241200" progId="Equation.3">
                  <p:embed/>
                </p:oleObj>
              </mc:Choice>
              <mc:Fallback>
                <p:oleObj name="Formel" r:id="rId11" imgW="1346040" imgH="241200" progId="Equation.3">
                  <p:embed/>
                  <p:pic>
                    <p:nvPicPr>
                      <p:cNvPr id="0" name="Objek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181600"/>
                        <a:ext cx="26717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409168"/>
              </p:ext>
            </p:extLst>
          </p:nvPr>
        </p:nvGraphicFramePr>
        <p:xfrm>
          <a:off x="3627437" y="5791200"/>
          <a:ext cx="25447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61" name="Formel" r:id="rId13" imgW="1282680" imgH="241200" progId="Equation.3">
                  <p:embed/>
                </p:oleObj>
              </mc:Choice>
              <mc:Fallback>
                <p:oleObj name="Formel" r:id="rId13" imgW="1282680" imgH="241200" progId="Equation.3">
                  <p:embed/>
                  <p:pic>
                    <p:nvPicPr>
                      <p:cNvPr id="0" name="Objek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7" y="5791200"/>
                        <a:ext cx="25447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 Verbindung mit Pfeil 5"/>
          <p:cNvCxnSpPr/>
          <p:nvPr/>
        </p:nvCxnSpPr>
        <p:spPr bwMode="auto">
          <a:xfrm flipV="1">
            <a:off x="5257800" y="4800600"/>
            <a:ext cx="304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feld 70"/>
          <p:cNvSpPr txBox="1"/>
          <p:nvPr/>
        </p:nvSpPr>
        <p:spPr>
          <a:xfrm>
            <a:off x="1905000" y="3429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3200400" y="3429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2103426" y="2819400"/>
            <a:ext cx="5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Vout1</a:t>
            </a:r>
            <a:endParaRPr lang="de-DE" dirty="0"/>
          </a:p>
        </p:txBody>
      </p:sp>
      <p:sp>
        <p:nvSpPr>
          <p:cNvPr id="84" name="Textfeld 83"/>
          <p:cNvSpPr txBox="1"/>
          <p:nvPr/>
        </p:nvSpPr>
        <p:spPr>
          <a:xfrm>
            <a:off x="2819400" y="2819400"/>
            <a:ext cx="5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Vout2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8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 smtClean="0"/>
              <a:t>Gleichtaktverstärkung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26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113" name="Group 4"/>
          <p:cNvGrpSpPr>
            <a:grpSpLocks/>
          </p:cNvGrpSpPr>
          <p:nvPr/>
        </p:nvGrpSpPr>
        <p:grpSpPr bwMode="auto">
          <a:xfrm flipH="1">
            <a:off x="1552576" y="3302000"/>
            <a:ext cx="504825" cy="431800"/>
            <a:chOff x="1020" y="2750"/>
            <a:chExt cx="318" cy="272"/>
          </a:xfrm>
        </p:grpSpPr>
        <p:sp>
          <p:nvSpPr>
            <p:cNvPr id="13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7" name="Gruppieren 86"/>
          <p:cNvGrpSpPr>
            <a:grpSpLocks/>
          </p:cNvGrpSpPr>
          <p:nvPr/>
        </p:nvGrpSpPr>
        <p:grpSpPr bwMode="auto">
          <a:xfrm>
            <a:off x="1989139" y="2133600"/>
            <a:ext cx="144462" cy="1152525"/>
            <a:chOff x="2051720" y="3140968"/>
            <a:chExt cx="144016" cy="1152450"/>
          </a:xfrm>
        </p:grpSpPr>
        <p:sp>
          <p:nvSpPr>
            <p:cNvPr id="170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3" name="Line 36"/>
          <p:cNvSpPr>
            <a:spLocks noChangeShapeType="1"/>
          </p:cNvSpPr>
          <p:nvPr/>
        </p:nvSpPr>
        <p:spPr bwMode="auto">
          <a:xfrm flipH="1">
            <a:off x="20574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37"/>
          <p:cNvSpPr>
            <a:spLocks noChangeShapeType="1"/>
          </p:cNvSpPr>
          <p:nvPr/>
        </p:nvSpPr>
        <p:spPr bwMode="auto">
          <a:xfrm flipH="1">
            <a:off x="2057400" y="40386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Line 62"/>
          <p:cNvSpPr>
            <a:spLocks noChangeShapeType="1"/>
          </p:cNvSpPr>
          <p:nvPr/>
        </p:nvSpPr>
        <p:spPr bwMode="auto">
          <a:xfrm>
            <a:off x="1905001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62"/>
          <p:cNvSpPr>
            <a:spLocks noChangeShapeType="1"/>
          </p:cNvSpPr>
          <p:nvPr/>
        </p:nvSpPr>
        <p:spPr bwMode="auto">
          <a:xfrm>
            <a:off x="2057401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" name="Line 71"/>
          <p:cNvSpPr>
            <a:spLocks noChangeShapeType="1"/>
          </p:cNvSpPr>
          <p:nvPr/>
        </p:nvSpPr>
        <p:spPr bwMode="auto">
          <a:xfrm rot="10800000" flipH="1">
            <a:off x="14478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" name="Line 71"/>
          <p:cNvSpPr>
            <a:spLocks noChangeShapeType="1"/>
          </p:cNvSpPr>
          <p:nvPr/>
        </p:nvSpPr>
        <p:spPr bwMode="auto">
          <a:xfrm rot="10800000" flipH="1">
            <a:off x="22098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9" name="Group 4"/>
          <p:cNvGrpSpPr>
            <a:grpSpLocks/>
          </p:cNvGrpSpPr>
          <p:nvPr/>
        </p:nvGrpSpPr>
        <p:grpSpPr bwMode="auto">
          <a:xfrm>
            <a:off x="3416301" y="3302000"/>
            <a:ext cx="504825" cy="431800"/>
            <a:chOff x="1020" y="2750"/>
            <a:chExt cx="318" cy="272"/>
          </a:xfrm>
        </p:grpSpPr>
        <p:sp>
          <p:nvSpPr>
            <p:cNvPr id="18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5" name="Gruppieren 86"/>
          <p:cNvGrpSpPr>
            <a:grpSpLocks/>
          </p:cNvGrpSpPr>
          <p:nvPr/>
        </p:nvGrpSpPr>
        <p:grpSpPr bwMode="auto">
          <a:xfrm flipH="1">
            <a:off x="3340101" y="2133600"/>
            <a:ext cx="144462" cy="1152525"/>
            <a:chOff x="2051720" y="3140968"/>
            <a:chExt cx="144016" cy="1152450"/>
          </a:xfrm>
        </p:grpSpPr>
        <p:sp>
          <p:nvSpPr>
            <p:cNvPr id="186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7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9" name="Line 36"/>
          <p:cNvSpPr>
            <a:spLocks noChangeShapeType="1"/>
          </p:cNvSpPr>
          <p:nvPr/>
        </p:nvSpPr>
        <p:spPr bwMode="auto">
          <a:xfrm>
            <a:off x="34163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37"/>
          <p:cNvSpPr>
            <a:spLocks noChangeShapeType="1"/>
          </p:cNvSpPr>
          <p:nvPr/>
        </p:nvSpPr>
        <p:spPr bwMode="auto">
          <a:xfrm>
            <a:off x="3124201" y="4038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" name="Line 62"/>
          <p:cNvSpPr>
            <a:spLocks noChangeShapeType="1"/>
          </p:cNvSpPr>
          <p:nvPr/>
        </p:nvSpPr>
        <p:spPr bwMode="auto">
          <a:xfrm flipH="1">
            <a:off x="3281363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3128963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3" name="Line 71"/>
          <p:cNvSpPr>
            <a:spLocks noChangeShapeType="1"/>
          </p:cNvSpPr>
          <p:nvPr/>
        </p:nvSpPr>
        <p:spPr bwMode="auto">
          <a:xfrm rot="10800000">
            <a:off x="38100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" name="Line 71"/>
          <p:cNvSpPr>
            <a:spLocks noChangeShapeType="1"/>
          </p:cNvSpPr>
          <p:nvPr/>
        </p:nvSpPr>
        <p:spPr bwMode="auto">
          <a:xfrm rot="10800000">
            <a:off x="30480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" name="Line 24"/>
          <p:cNvSpPr>
            <a:spLocks noChangeShapeType="1"/>
          </p:cNvSpPr>
          <p:nvPr/>
        </p:nvSpPr>
        <p:spPr bwMode="auto">
          <a:xfrm>
            <a:off x="2743201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" name="Line 25"/>
          <p:cNvSpPr>
            <a:spLocks noChangeShapeType="1"/>
          </p:cNvSpPr>
          <p:nvPr/>
        </p:nvSpPr>
        <p:spPr bwMode="auto">
          <a:xfrm>
            <a:off x="2743201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" name="Line 26"/>
          <p:cNvSpPr>
            <a:spLocks noChangeShapeType="1"/>
          </p:cNvSpPr>
          <p:nvPr/>
        </p:nvSpPr>
        <p:spPr bwMode="auto">
          <a:xfrm>
            <a:off x="2598738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8" name="Gruppieren 86"/>
          <p:cNvGrpSpPr>
            <a:grpSpLocks/>
          </p:cNvGrpSpPr>
          <p:nvPr/>
        </p:nvGrpSpPr>
        <p:grpSpPr bwMode="auto">
          <a:xfrm>
            <a:off x="2670176" y="4111625"/>
            <a:ext cx="144462" cy="1152525"/>
            <a:chOff x="2051720" y="3140968"/>
            <a:chExt cx="144016" cy="1152450"/>
          </a:xfrm>
        </p:grpSpPr>
        <p:sp>
          <p:nvSpPr>
            <p:cNvPr id="199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2743200" y="2438400"/>
            <a:ext cx="0" cy="151288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Line 64"/>
          <p:cNvSpPr>
            <a:spLocks noChangeShapeType="1"/>
          </p:cNvSpPr>
          <p:nvPr/>
        </p:nvSpPr>
        <p:spPr bwMode="auto">
          <a:xfrm>
            <a:off x="18288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Line 65"/>
          <p:cNvSpPr>
            <a:spLocks noChangeShapeType="1"/>
          </p:cNvSpPr>
          <p:nvPr/>
        </p:nvSpPr>
        <p:spPr bwMode="auto">
          <a:xfrm>
            <a:off x="36576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062187"/>
              </p:ext>
            </p:extLst>
          </p:nvPr>
        </p:nvGraphicFramePr>
        <p:xfrm>
          <a:off x="1524000" y="2438400"/>
          <a:ext cx="227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46" name="Formel" r:id="rId3" imgW="114151" imgH="215619" progId="Equation.3">
                  <p:embed/>
                </p:oleObj>
              </mc:Choice>
              <mc:Fallback>
                <p:oleObj name="Formel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2270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076672"/>
              </p:ext>
            </p:extLst>
          </p:nvPr>
        </p:nvGraphicFramePr>
        <p:xfrm>
          <a:off x="3733800" y="2438400"/>
          <a:ext cx="252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47" name="Formel" r:id="rId5" imgW="126780" imgH="215526" progId="Equation.3">
                  <p:embed/>
                </p:oleObj>
              </mc:Choice>
              <mc:Fallback>
                <p:oleObj name="Formel" r:id="rId5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2524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1760538" y="3962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Line 125"/>
          <p:cNvSpPr>
            <a:spLocks noChangeShapeType="1"/>
          </p:cNvSpPr>
          <p:nvPr/>
        </p:nvSpPr>
        <p:spPr bwMode="auto">
          <a:xfrm flipV="1">
            <a:off x="1836738" y="38862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70" name="Gerade Verbindung 87"/>
          <p:cNvCxnSpPr>
            <a:cxnSpLocks noChangeShapeType="1"/>
          </p:cNvCxnSpPr>
          <p:nvPr/>
        </p:nvCxnSpPr>
        <p:spPr bwMode="auto">
          <a:xfrm flipH="1">
            <a:off x="3817471" y="3996267"/>
            <a:ext cx="576729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88"/>
          <p:cNvCxnSpPr>
            <a:cxnSpLocks noChangeShapeType="1"/>
          </p:cNvCxnSpPr>
          <p:nvPr/>
        </p:nvCxnSpPr>
        <p:spPr bwMode="auto">
          <a:xfrm flipH="1">
            <a:off x="3961653" y="4068233"/>
            <a:ext cx="288365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89"/>
          <p:cNvCxnSpPr>
            <a:cxnSpLocks noChangeShapeType="1"/>
          </p:cNvCxnSpPr>
          <p:nvPr/>
        </p:nvCxnSpPr>
        <p:spPr bwMode="auto">
          <a:xfrm flipH="1">
            <a:off x="4105835" y="4068233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90"/>
          <p:cNvCxnSpPr>
            <a:cxnSpLocks noChangeShapeType="1"/>
          </p:cNvCxnSpPr>
          <p:nvPr/>
        </p:nvCxnSpPr>
        <p:spPr bwMode="auto">
          <a:xfrm flipH="1">
            <a:off x="4105835" y="3492500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99"/>
          <p:cNvCxnSpPr>
            <a:cxnSpLocks noChangeShapeType="1"/>
          </p:cNvCxnSpPr>
          <p:nvPr/>
        </p:nvCxnSpPr>
        <p:spPr bwMode="auto">
          <a:xfrm>
            <a:off x="1100138" y="3995738"/>
            <a:ext cx="576262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100"/>
          <p:cNvCxnSpPr>
            <a:cxnSpLocks noChangeShapeType="1"/>
          </p:cNvCxnSpPr>
          <p:nvPr/>
        </p:nvCxnSpPr>
        <p:spPr bwMode="auto">
          <a:xfrm>
            <a:off x="1244600" y="4068763"/>
            <a:ext cx="287338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101"/>
          <p:cNvCxnSpPr>
            <a:cxnSpLocks noChangeShapeType="1"/>
          </p:cNvCxnSpPr>
          <p:nvPr/>
        </p:nvCxnSpPr>
        <p:spPr bwMode="auto">
          <a:xfrm>
            <a:off x="1389063" y="40687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102"/>
          <p:cNvCxnSpPr>
            <a:cxnSpLocks noChangeShapeType="1"/>
          </p:cNvCxnSpPr>
          <p:nvPr/>
        </p:nvCxnSpPr>
        <p:spPr bwMode="auto">
          <a:xfrm>
            <a:off x="1389063" y="34925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1244600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Line 26"/>
          <p:cNvSpPr>
            <a:spLocks noChangeShapeType="1"/>
          </p:cNvSpPr>
          <p:nvPr/>
        </p:nvSpPr>
        <p:spPr bwMode="auto">
          <a:xfrm>
            <a:off x="3960813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91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234783"/>
              </p:ext>
            </p:extLst>
          </p:nvPr>
        </p:nvGraphicFramePr>
        <p:xfrm>
          <a:off x="4105275" y="3563938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48" name="Formel" r:id="rId7" imgW="215806" imgH="228501" progId="Equation.3">
                  <p:embed/>
                </p:oleObj>
              </mc:Choice>
              <mc:Fallback>
                <p:oleObj name="Formel" r:id="rId7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3563938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Line 125"/>
          <p:cNvSpPr>
            <a:spLocks noChangeShapeType="1"/>
          </p:cNvSpPr>
          <p:nvPr/>
        </p:nvSpPr>
        <p:spPr bwMode="auto">
          <a:xfrm>
            <a:off x="3505200" y="3962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Line 125"/>
          <p:cNvSpPr>
            <a:spLocks noChangeShapeType="1"/>
          </p:cNvSpPr>
          <p:nvPr/>
        </p:nvSpPr>
        <p:spPr bwMode="auto">
          <a:xfrm flipV="1">
            <a:off x="3581400" y="38862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439580"/>
              </p:ext>
            </p:extLst>
          </p:nvPr>
        </p:nvGraphicFramePr>
        <p:xfrm>
          <a:off x="2819400" y="3581400"/>
          <a:ext cx="457200" cy="25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49" name="Formel" r:id="rId9" imgW="317087" imgH="177569" progId="Equation.3">
                  <p:embed/>
                </p:oleObj>
              </mc:Choice>
              <mc:Fallback>
                <p:oleObj name="Formel" r:id="rId9" imgW="317087" imgH="177569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457200" cy="256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" name="Group 4"/>
          <p:cNvGrpSpPr>
            <a:grpSpLocks/>
          </p:cNvGrpSpPr>
          <p:nvPr/>
        </p:nvGrpSpPr>
        <p:grpSpPr bwMode="auto">
          <a:xfrm flipH="1">
            <a:off x="5210176" y="3302000"/>
            <a:ext cx="504825" cy="431800"/>
            <a:chOff x="1020" y="2750"/>
            <a:chExt cx="318" cy="272"/>
          </a:xfrm>
        </p:grpSpPr>
        <p:sp>
          <p:nvSpPr>
            <p:cNvPr id="97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2" name="Gruppieren 86"/>
          <p:cNvGrpSpPr>
            <a:grpSpLocks/>
          </p:cNvGrpSpPr>
          <p:nvPr/>
        </p:nvGrpSpPr>
        <p:grpSpPr bwMode="auto">
          <a:xfrm>
            <a:off x="5646739" y="2133600"/>
            <a:ext cx="144462" cy="1152525"/>
            <a:chOff x="2051720" y="3140968"/>
            <a:chExt cx="144016" cy="1152450"/>
          </a:xfrm>
        </p:grpSpPr>
        <p:sp>
          <p:nvSpPr>
            <p:cNvPr id="103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4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6" name="Line 36"/>
          <p:cNvSpPr>
            <a:spLocks noChangeShapeType="1"/>
          </p:cNvSpPr>
          <p:nvPr/>
        </p:nvSpPr>
        <p:spPr bwMode="auto">
          <a:xfrm flipH="1">
            <a:off x="57150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" name="Line 37"/>
          <p:cNvSpPr>
            <a:spLocks noChangeShapeType="1"/>
          </p:cNvSpPr>
          <p:nvPr/>
        </p:nvSpPr>
        <p:spPr bwMode="auto">
          <a:xfrm flipH="1">
            <a:off x="5715000" y="40386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" name="Line 62"/>
          <p:cNvSpPr>
            <a:spLocks noChangeShapeType="1"/>
          </p:cNvSpPr>
          <p:nvPr/>
        </p:nvSpPr>
        <p:spPr bwMode="auto">
          <a:xfrm>
            <a:off x="5562601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9" name="Line 62"/>
          <p:cNvSpPr>
            <a:spLocks noChangeShapeType="1"/>
          </p:cNvSpPr>
          <p:nvPr/>
        </p:nvSpPr>
        <p:spPr bwMode="auto">
          <a:xfrm>
            <a:off x="5715001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71"/>
          <p:cNvSpPr>
            <a:spLocks noChangeShapeType="1"/>
          </p:cNvSpPr>
          <p:nvPr/>
        </p:nvSpPr>
        <p:spPr bwMode="auto">
          <a:xfrm rot="10800000" flipH="1">
            <a:off x="51054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Line 71"/>
          <p:cNvSpPr>
            <a:spLocks noChangeShapeType="1"/>
          </p:cNvSpPr>
          <p:nvPr/>
        </p:nvSpPr>
        <p:spPr bwMode="auto">
          <a:xfrm rot="10800000" flipH="1">
            <a:off x="58674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2" name="Group 4"/>
          <p:cNvGrpSpPr>
            <a:grpSpLocks/>
          </p:cNvGrpSpPr>
          <p:nvPr/>
        </p:nvGrpSpPr>
        <p:grpSpPr bwMode="auto">
          <a:xfrm>
            <a:off x="7082865" y="3302000"/>
            <a:ext cx="504825" cy="431800"/>
            <a:chOff x="1020" y="2750"/>
            <a:chExt cx="318" cy="272"/>
          </a:xfrm>
        </p:grpSpPr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9" name="Gruppieren 86"/>
          <p:cNvGrpSpPr>
            <a:grpSpLocks/>
          </p:cNvGrpSpPr>
          <p:nvPr/>
        </p:nvGrpSpPr>
        <p:grpSpPr bwMode="auto">
          <a:xfrm flipH="1">
            <a:off x="7006665" y="2133600"/>
            <a:ext cx="144462" cy="1152525"/>
            <a:chOff x="2051720" y="3140968"/>
            <a:chExt cx="144016" cy="1152450"/>
          </a:xfrm>
        </p:grpSpPr>
        <p:sp>
          <p:nvSpPr>
            <p:cNvPr id="120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" name="Line 36"/>
          <p:cNvSpPr>
            <a:spLocks noChangeShapeType="1"/>
          </p:cNvSpPr>
          <p:nvPr/>
        </p:nvSpPr>
        <p:spPr bwMode="auto">
          <a:xfrm>
            <a:off x="7082865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Line 62"/>
          <p:cNvSpPr>
            <a:spLocks noChangeShapeType="1"/>
          </p:cNvSpPr>
          <p:nvPr/>
        </p:nvSpPr>
        <p:spPr bwMode="auto">
          <a:xfrm flipH="1">
            <a:off x="6947927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Line 62"/>
          <p:cNvSpPr>
            <a:spLocks noChangeShapeType="1"/>
          </p:cNvSpPr>
          <p:nvPr/>
        </p:nvSpPr>
        <p:spPr bwMode="auto">
          <a:xfrm flipH="1">
            <a:off x="6795527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" name="Line 71"/>
          <p:cNvSpPr>
            <a:spLocks noChangeShapeType="1"/>
          </p:cNvSpPr>
          <p:nvPr/>
        </p:nvSpPr>
        <p:spPr bwMode="auto">
          <a:xfrm rot="10800000">
            <a:off x="7476566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71"/>
          <p:cNvSpPr>
            <a:spLocks noChangeShapeType="1"/>
          </p:cNvSpPr>
          <p:nvPr/>
        </p:nvSpPr>
        <p:spPr bwMode="auto">
          <a:xfrm rot="10800000">
            <a:off x="6714565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24"/>
          <p:cNvSpPr>
            <a:spLocks noChangeShapeType="1"/>
          </p:cNvSpPr>
          <p:nvPr/>
        </p:nvSpPr>
        <p:spPr bwMode="auto">
          <a:xfrm>
            <a:off x="5715000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" name="Line 25"/>
          <p:cNvSpPr>
            <a:spLocks noChangeShapeType="1"/>
          </p:cNvSpPr>
          <p:nvPr/>
        </p:nvSpPr>
        <p:spPr bwMode="auto">
          <a:xfrm>
            <a:off x="5715000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2" name="Line 26"/>
          <p:cNvSpPr>
            <a:spLocks noChangeShapeType="1"/>
          </p:cNvSpPr>
          <p:nvPr/>
        </p:nvSpPr>
        <p:spPr bwMode="auto">
          <a:xfrm>
            <a:off x="5570537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3" name="Gruppieren 86"/>
          <p:cNvGrpSpPr>
            <a:grpSpLocks/>
          </p:cNvGrpSpPr>
          <p:nvPr/>
        </p:nvGrpSpPr>
        <p:grpSpPr bwMode="auto">
          <a:xfrm>
            <a:off x="5641975" y="4111625"/>
            <a:ext cx="144462" cy="1152525"/>
            <a:chOff x="2051720" y="3140968"/>
            <a:chExt cx="144016" cy="1152450"/>
          </a:xfrm>
        </p:grpSpPr>
        <p:sp>
          <p:nvSpPr>
            <p:cNvPr id="134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8" name="Line 64"/>
          <p:cNvSpPr>
            <a:spLocks noChangeShapeType="1"/>
          </p:cNvSpPr>
          <p:nvPr/>
        </p:nvSpPr>
        <p:spPr bwMode="auto">
          <a:xfrm>
            <a:off x="54864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" name="Line 65"/>
          <p:cNvSpPr>
            <a:spLocks noChangeShapeType="1"/>
          </p:cNvSpPr>
          <p:nvPr/>
        </p:nvSpPr>
        <p:spPr bwMode="auto">
          <a:xfrm>
            <a:off x="7324164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40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062187"/>
              </p:ext>
            </p:extLst>
          </p:nvPr>
        </p:nvGraphicFramePr>
        <p:xfrm>
          <a:off x="5181600" y="2438400"/>
          <a:ext cx="227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50" name="Formel" r:id="rId11" imgW="114151" imgH="215619" progId="Equation.3">
                  <p:embed/>
                </p:oleObj>
              </mc:Choice>
              <mc:Fallback>
                <p:oleObj name="Formel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438400"/>
                        <a:ext cx="2270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27602"/>
              </p:ext>
            </p:extLst>
          </p:nvPr>
        </p:nvGraphicFramePr>
        <p:xfrm>
          <a:off x="7400364" y="2438400"/>
          <a:ext cx="252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51" name="Formel" r:id="rId12" imgW="126780" imgH="215526" progId="Equation.3">
                  <p:embed/>
                </p:oleObj>
              </mc:Choice>
              <mc:Fallback>
                <p:oleObj name="Formel" r:id="rId12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364" y="2438400"/>
                        <a:ext cx="2524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4" name="Gerade Verbindung 87"/>
          <p:cNvCxnSpPr>
            <a:cxnSpLocks noChangeShapeType="1"/>
          </p:cNvCxnSpPr>
          <p:nvPr/>
        </p:nvCxnSpPr>
        <p:spPr bwMode="auto">
          <a:xfrm flipH="1">
            <a:off x="7500471" y="3996267"/>
            <a:ext cx="576729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88"/>
          <p:cNvCxnSpPr>
            <a:cxnSpLocks noChangeShapeType="1"/>
          </p:cNvCxnSpPr>
          <p:nvPr/>
        </p:nvCxnSpPr>
        <p:spPr bwMode="auto">
          <a:xfrm flipH="1">
            <a:off x="7636435" y="4068233"/>
            <a:ext cx="288365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 Verbindung 89"/>
          <p:cNvCxnSpPr>
            <a:cxnSpLocks noChangeShapeType="1"/>
          </p:cNvCxnSpPr>
          <p:nvPr/>
        </p:nvCxnSpPr>
        <p:spPr bwMode="auto">
          <a:xfrm flipH="1">
            <a:off x="7780618" y="4068233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 Verbindung 90"/>
          <p:cNvCxnSpPr>
            <a:cxnSpLocks noChangeShapeType="1"/>
          </p:cNvCxnSpPr>
          <p:nvPr/>
        </p:nvCxnSpPr>
        <p:spPr bwMode="auto">
          <a:xfrm flipH="1">
            <a:off x="7772400" y="3492500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99"/>
          <p:cNvCxnSpPr>
            <a:cxnSpLocks noChangeShapeType="1"/>
          </p:cNvCxnSpPr>
          <p:nvPr/>
        </p:nvCxnSpPr>
        <p:spPr bwMode="auto">
          <a:xfrm>
            <a:off x="4757738" y="3995738"/>
            <a:ext cx="576262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 Verbindung 100"/>
          <p:cNvCxnSpPr>
            <a:cxnSpLocks noChangeShapeType="1"/>
          </p:cNvCxnSpPr>
          <p:nvPr/>
        </p:nvCxnSpPr>
        <p:spPr bwMode="auto">
          <a:xfrm>
            <a:off x="4902200" y="4068763"/>
            <a:ext cx="287338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Gerade Verbindung 101"/>
          <p:cNvCxnSpPr>
            <a:cxnSpLocks noChangeShapeType="1"/>
          </p:cNvCxnSpPr>
          <p:nvPr/>
        </p:nvCxnSpPr>
        <p:spPr bwMode="auto">
          <a:xfrm>
            <a:off x="5046663" y="40687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02"/>
          <p:cNvCxnSpPr>
            <a:cxnSpLocks noChangeShapeType="1"/>
          </p:cNvCxnSpPr>
          <p:nvPr/>
        </p:nvCxnSpPr>
        <p:spPr bwMode="auto">
          <a:xfrm>
            <a:off x="5046663" y="34925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4902200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" name="Line 26"/>
          <p:cNvSpPr>
            <a:spLocks noChangeShapeType="1"/>
          </p:cNvSpPr>
          <p:nvPr/>
        </p:nvSpPr>
        <p:spPr bwMode="auto">
          <a:xfrm>
            <a:off x="7635596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54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26643"/>
              </p:ext>
            </p:extLst>
          </p:nvPr>
        </p:nvGraphicFramePr>
        <p:xfrm>
          <a:off x="7848600" y="3581400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52" name="Formel" r:id="rId13" imgW="215806" imgH="228501" progId="Equation.3">
                  <p:embed/>
                </p:oleObj>
              </mc:Choice>
              <mc:Fallback>
                <p:oleObj name="Formel" r:id="rId13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581400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Line 24"/>
          <p:cNvSpPr>
            <a:spLocks noChangeShapeType="1"/>
          </p:cNvSpPr>
          <p:nvPr/>
        </p:nvSpPr>
        <p:spPr bwMode="auto">
          <a:xfrm>
            <a:off x="7083425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" name="Line 25"/>
          <p:cNvSpPr>
            <a:spLocks noChangeShapeType="1"/>
          </p:cNvSpPr>
          <p:nvPr/>
        </p:nvSpPr>
        <p:spPr bwMode="auto">
          <a:xfrm>
            <a:off x="7083425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" name="Line 26"/>
          <p:cNvSpPr>
            <a:spLocks noChangeShapeType="1"/>
          </p:cNvSpPr>
          <p:nvPr/>
        </p:nvSpPr>
        <p:spPr bwMode="auto">
          <a:xfrm>
            <a:off x="6934200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5" name="Gruppieren 86"/>
          <p:cNvGrpSpPr>
            <a:grpSpLocks/>
          </p:cNvGrpSpPr>
          <p:nvPr/>
        </p:nvGrpSpPr>
        <p:grpSpPr bwMode="auto">
          <a:xfrm>
            <a:off x="7010400" y="4111625"/>
            <a:ext cx="144462" cy="1152525"/>
            <a:chOff x="2051720" y="3140968"/>
            <a:chExt cx="144016" cy="1152450"/>
          </a:xfrm>
        </p:grpSpPr>
        <p:sp>
          <p:nvSpPr>
            <p:cNvPr id="168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9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3" name="Line 37"/>
          <p:cNvSpPr>
            <a:spLocks noChangeShapeType="1"/>
          </p:cNvSpPr>
          <p:nvPr/>
        </p:nvSpPr>
        <p:spPr bwMode="auto">
          <a:xfrm flipH="1">
            <a:off x="6858000" y="40386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743200" y="4114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204" name="Textfeld 203"/>
          <p:cNvSpPr txBox="1"/>
          <p:nvPr/>
        </p:nvSpPr>
        <p:spPr>
          <a:xfrm>
            <a:off x="5715768" y="4114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2R</a:t>
            </a:r>
            <a:endParaRPr lang="de-DE" dirty="0"/>
          </a:p>
        </p:txBody>
      </p:sp>
      <p:sp>
        <p:nvSpPr>
          <p:cNvPr id="205" name="Textfeld 204"/>
          <p:cNvSpPr txBox="1"/>
          <p:nvPr/>
        </p:nvSpPr>
        <p:spPr>
          <a:xfrm>
            <a:off x="6705600" y="4114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2R</a:t>
            </a:r>
            <a:endParaRPr lang="de-DE" dirty="0"/>
          </a:p>
        </p:txBody>
      </p:sp>
      <p:graphicFrame>
        <p:nvGraphicFramePr>
          <p:cNvPr id="20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26643"/>
              </p:ext>
            </p:extLst>
          </p:nvPr>
        </p:nvGraphicFramePr>
        <p:xfrm>
          <a:off x="5105400" y="3581400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53" name="Formel" r:id="rId14" imgW="215806" imgH="228501" progId="Equation.3">
                  <p:embed/>
                </p:oleObj>
              </mc:Choice>
              <mc:Fallback>
                <p:oleObj name="Formel" r:id="rId14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 Verbindung mit Pfeil 2"/>
          <p:cNvCxnSpPr/>
          <p:nvPr/>
        </p:nvCxnSpPr>
        <p:spPr bwMode="auto">
          <a:xfrm>
            <a:off x="2362200" y="38862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>
            <a:off x="3048000" y="46482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mit Pfeil 136"/>
          <p:cNvCxnSpPr/>
          <p:nvPr/>
        </p:nvCxnSpPr>
        <p:spPr bwMode="auto">
          <a:xfrm rot="10800000">
            <a:off x="2057400" y="46482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6019800" y="40386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343400" y="31242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95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/>
              <a:t>Gleichtaktverstärkung</a:t>
            </a:r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27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96" name="Group 4"/>
          <p:cNvGrpSpPr>
            <a:grpSpLocks/>
          </p:cNvGrpSpPr>
          <p:nvPr/>
        </p:nvGrpSpPr>
        <p:grpSpPr bwMode="auto">
          <a:xfrm flipH="1">
            <a:off x="5210176" y="3302000"/>
            <a:ext cx="504825" cy="431800"/>
            <a:chOff x="1020" y="2750"/>
            <a:chExt cx="318" cy="272"/>
          </a:xfrm>
        </p:grpSpPr>
        <p:sp>
          <p:nvSpPr>
            <p:cNvPr id="97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2" name="Gruppieren 86"/>
          <p:cNvGrpSpPr>
            <a:grpSpLocks/>
          </p:cNvGrpSpPr>
          <p:nvPr/>
        </p:nvGrpSpPr>
        <p:grpSpPr bwMode="auto">
          <a:xfrm>
            <a:off x="5646739" y="2133600"/>
            <a:ext cx="144462" cy="1152525"/>
            <a:chOff x="2051720" y="3140968"/>
            <a:chExt cx="144016" cy="1152450"/>
          </a:xfrm>
        </p:grpSpPr>
        <p:sp>
          <p:nvSpPr>
            <p:cNvPr id="103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4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6" name="Line 36"/>
          <p:cNvSpPr>
            <a:spLocks noChangeShapeType="1"/>
          </p:cNvSpPr>
          <p:nvPr/>
        </p:nvSpPr>
        <p:spPr bwMode="auto">
          <a:xfrm flipH="1">
            <a:off x="57150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" name="Line 37"/>
          <p:cNvSpPr>
            <a:spLocks noChangeShapeType="1"/>
          </p:cNvSpPr>
          <p:nvPr/>
        </p:nvSpPr>
        <p:spPr bwMode="auto">
          <a:xfrm flipH="1">
            <a:off x="5715000" y="40386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" name="Line 62"/>
          <p:cNvSpPr>
            <a:spLocks noChangeShapeType="1"/>
          </p:cNvSpPr>
          <p:nvPr/>
        </p:nvSpPr>
        <p:spPr bwMode="auto">
          <a:xfrm>
            <a:off x="5562601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9" name="Line 62"/>
          <p:cNvSpPr>
            <a:spLocks noChangeShapeType="1"/>
          </p:cNvSpPr>
          <p:nvPr/>
        </p:nvSpPr>
        <p:spPr bwMode="auto">
          <a:xfrm>
            <a:off x="5715001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71"/>
          <p:cNvSpPr>
            <a:spLocks noChangeShapeType="1"/>
          </p:cNvSpPr>
          <p:nvPr/>
        </p:nvSpPr>
        <p:spPr bwMode="auto">
          <a:xfrm rot="10800000" flipH="1">
            <a:off x="51054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Line 71"/>
          <p:cNvSpPr>
            <a:spLocks noChangeShapeType="1"/>
          </p:cNvSpPr>
          <p:nvPr/>
        </p:nvSpPr>
        <p:spPr bwMode="auto">
          <a:xfrm rot="10800000" flipH="1">
            <a:off x="58674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2" name="Group 4"/>
          <p:cNvGrpSpPr>
            <a:grpSpLocks/>
          </p:cNvGrpSpPr>
          <p:nvPr/>
        </p:nvGrpSpPr>
        <p:grpSpPr bwMode="auto">
          <a:xfrm>
            <a:off x="7082865" y="3302000"/>
            <a:ext cx="504825" cy="431800"/>
            <a:chOff x="1020" y="2750"/>
            <a:chExt cx="318" cy="272"/>
          </a:xfrm>
        </p:grpSpPr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9" name="Gruppieren 86"/>
          <p:cNvGrpSpPr>
            <a:grpSpLocks/>
          </p:cNvGrpSpPr>
          <p:nvPr/>
        </p:nvGrpSpPr>
        <p:grpSpPr bwMode="auto">
          <a:xfrm flipH="1">
            <a:off x="7006665" y="2133600"/>
            <a:ext cx="144462" cy="1152525"/>
            <a:chOff x="2051720" y="3140968"/>
            <a:chExt cx="144016" cy="1152450"/>
          </a:xfrm>
        </p:grpSpPr>
        <p:sp>
          <p:nvSpPr>
            <p:cNvPr id="120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" name="Line 36"/>
          <p:cNvSpPr>
            <a:spLocks noChangeShapeType="1"/>
          </p:cNvSpPr>
          <p:nvPr/>
        </p:nvSpPr>
        <p:spPr bwMode="auto">
          <a:xfrm>
            <a:off x="7082865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Line 62"/>
          <p:cNvSpPr>
            <a:spLocks noChangeShapeType="1"/>
          </p:cNvSpPr>
          <p:nvPr/>
        </p:nvSpPr>
        <p:spPr bwMode="auto">
          <a:xfrm flipH="1">
            <a:off x="6947927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Line 62"/>
          <p:cNvSpPr>
            <a:spLocks noChangeShapeType="1"/>
          </p:cNvSpPr>
          <p:nvPr/>
        </p:nvSpPr>
        <p:spPr bwMode="auto">
          <a:xfrm flipH="1">
            <a:off x="6795527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" name="Line 71"/>
          <p:cNvSpPr>
            <a:spLocks noChangeShapeType="1"/>
          </p:cNvSpPr>
          <p:nvPr/>
        </p:nvSpPr>
        <p:spPr bwMode="auto">
          <a:xfrm rot="10800000">
            <a:off x="7476566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71"/>
          <p:cNvSpPr>
            <a:spLocks noChangeShapeType="1"/>
          </p:cNvSpPr>
          <p:nvPr/>
        </p:nvSpPr>
        <p:spPr bwMode="auto">
          <a:xfrm rot="10800000">
            <a:off x="6714565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24"/>
          <p:cNvSpPr>
            <a:spLocks noChangeShapeType="1"/>
          </p:cNvSpPr>
          <p:nvPr/>
        </p:nvSpPr>
        <p:spPr bwMode="auto">
          <a:xfrm>
            <a:off x="5715000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" name="Line 25"/>
          <p:cNvSpPr>
            <a:spLocks noChangeShapeType="1"/>
          </p:cNvSpPr>
          <p:nvPr/>
        </p:nvSpPr>
        <p:spPr bwMode="auto">
          <a:xfrm>
            <a:off x="5715000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2" name="Line 26"/>
          <p:cNvSpPr>
            <a:spLocks noChangeShapeType="1"/>
          </p:cNvSpPr>
          <p:nvPr/>
        </p:nvSpPr>
        <p:spPr bwMode="auto">
          <a:xfrm>
            <a:off x="5570537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3" name="Gruppieren 86"/>
          <p:cNvGrpSpPr>
            <a:grpSpLocks/>
          </p:cNvGrpSpPr>
          <p:nvPr/>
        </p:nvGrpSpPr>
        <p:grpSpPr bwMode="auto">
          <a:xfrm>
            <a:off x="5641975" y="4111625"/>
            <a:ext cx="144462" cy="1152525"/>
            <a:chOff x="2051720" y="3140968"/>
            <a:chExt cx="144016" cy="1152450"/>
          </a:xfrm>
        </p:grpSpPr>
        <p:sp>
          <p:nvSpPr>
            <p:cNvPr id="134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8" name="Line 64"/>
          <p:cNvSpPr>
            <a:spLocks noChangeShapeType="1"/>
          </p:cNvSpPr>
          <p:nvPr/>
        </p:nvSpPr>
        <p:spPr bwMode="auto">
          <a:xfrm>
            <a:off x="54864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" name="Line 65"/>
          <p:cNvSpPr>
            <a:spLocks noChangeShapeType="1"/>
          </p:cNvSpPr>
          <p:nvPr/>
        </p:nvSpPr>
        <p:spPr bwMode="auto">
          <a:xfrm>
            <a:off x="7324164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40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81861"/>
              </p:ext>
            </p:extLst>
          </p:nvPr>
        </p:nvGraphicFramePr>
        <p:xfrm>
          <a:off x="5181600" y="2438400"/>
          <a:ext cx="227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8" name="Formel" r:id="rId3" imgW="114151" imgH="215619" progId="Equation.3">
                  <p:embed/>
                </p:oleObj>
              </mc:Choice>
              <mc:Fallback>
                <p:oleObj name="Formel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438400"/>
                        <a:ext cx="2270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94877"/>
              </p:ext>
            </p:extLst>
          </p:nvPr>
        </p:nvGraphicFramePr>
        <p:xfrm>
          <a:off x="7400364" y="2438400"/>
          <a:ext cx="252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9" name="Formel" r:id="rId5" imgW="126780" imgH="215526" progId="Equation.3">
                  <p:embed/>
                </p:oleObj>
              </mc:Choice>
              <mc:Fallback>
                <p:oleObj name="Formel" r:id="rId5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364" y="2438400"/>
                        <a:ext cx="2524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4" name="Gerade Verbindung 87"/>
          <p:cNvCxnSpPr>
            <a:cxnSpLocks noChangeShapeType="1"/>
          </p:cNvCxnSpPr>
          <p:nvPr/>
        </p:nvCxnSpPr>
        <p:spPr bwMode="auto">
          <a:xfrm flipH="1">
            <a:off x="7500471" y="3996267"/>
            <a:ext cx="576729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88"/>
          <p:cNvCxnSpPr>
            <a:cxnSpLocks noChangeShapeType="1"/>
          </p:cNvCxnSpPr>
          <p:nvPr/>
        </p:nvCxnSpPr>
        <p:spPr bwMode="auto">
          <a:xfrm flipH="1">
            <a:off x="7636435" y="4068233"/>
            <a:ext cx="288365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 Verbindung 89"/>
          <p:cNvCxnSpPr>
            <a:cxnSpLocks noChangeShapeType="1"/>
          </p:cNvCxnSpPr>
          <p:nvPr/>
        </p:nvCxnSpPr>
        <p:spPr bwMode="auto">
          <a:xfrm flipH="1">
            <a:off x="7780618" y="4068233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 Verbindung 90"/>
          <p:cNvCxnSpPr>
            <a:cxnSpLocks noChangeShapeType="1"/>
          </p:cNvCxnSpPr>
          <p:nvPr/>
        </p:nvCxnSpPr>
        <p:spPr bwMode="auto">
          <a:xfrm flipH="1">
            <a:off x="7772400" y="3492500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99"/>
          <p:cNvCxnSpPr>
            <a:cxnSpLocks noChangeShapeType="1"/>
          </p:cNvCxnSpPr>
          <p:nvPr/>
        </p:nvCxnSpPr>
        <p:spPr bwMode="auto">
          <a:xfrm>
            <a:off x="4757738" y="3995738"/>
            <a:ext cx="576262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 Verbindung 100"/>
          <p:cNvCxnSpPr>
            <a:cxnSpLocks noChangeShapeType="1"/>
          </p:cNvCxnSpPr>
          <p:nvPr/>
        </p:nvCxnSpPr>
        <p:spPr bwMode="auto">
          <a:xfrm>
            <a:off x="4902200" y="4068763"/>
            <a:ext cx="287338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Gerade Verbindung 101"/>
          <p:cNvCxnSpPr>
            <a:cxnSpLocks noChangeShapeType="1"/>
          </p:cNvCxnSpPr>
          <p:nvPr/>
        </p:nvCxnSpPr>
        <p:spPr bwMode="auto">
          <a:xfrm>
            <a:off x="5046663" y="40687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02"/>
          <p:cNvCxnSpPr>
            <a:cxnSpLocks noChangeShapeType="1"/>
          </p:cNvCxnSpPr>
          <p:nvPr/>
        </p:nvCxnSpPr>
        <p:spPr bwMode="auto">
          <a:xfrm>
            <a:off x="5046663" y="34925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4902200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" name="Line 26"/>
          <p:cNvSpPr>
            <a:spLocks noChangeShapeType="1"/>
          </p:cNvSpPr>
          <p:nvPr/>
        </p:nvSpPr>
        <p:spPr bwMode="auto">
          <a:xfrm>
            <a:off x="7635596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54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84489"/>
              </p:ext>
            </p:extLst>
          </p:nvPr>
        </p:nvGraphicFramePr>
        <p:xfrm>
          <a:off x="7848600" y="3581400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0" name="Formel" r:id="rId7" imgW="215806" imgH="228501" progId="Equation.3">
                  <p:embed/>
                </p:oleObj>
              </mc:Choice>
              <mc:Fallback>
                <p:oleObj name="Formel" r:id="rId7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581400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Line 24"/>
          <p:cNvSpPr>
            <a:spLocks noChangeShapeType="1"/>
          </p:cNvSpPr>
          <p:nvPr/>
        </p:nvSpPr>
        <p:spPr bwMode="auto">
          <a:xfrm>
            <a:off x="7083425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" name="Line 25"/>
          <p:cNvSpPr>
            <a:spLocks noChangeShapeType="1"/>
          </p:cNvSpPr>
          <p:nvPr/>
        </p:nvSpPr>
        <p:spPr bwMode="auto">
          <a:xfrm>
            <a:off x="7083425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" name="Line 26"/>
          <p:cNvSpPr>
            <a:spLocks noChangeShapeType="1"/>
          </p:cNvSpPr>
          <p:nvPr/>
        </p:nvSpPr>
        <p:spPr bwMode="auto">
          <a:xfrm>
            <a:off x="6934200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5" name="Gruppieren 86"/>
          <p:cNvGrpSpPr>
            <a:grpSpLocks/>
          </p:cNvGrpSpPr>
          <p:nvPr/>
        </p:nvGrpSpPr>
        <p:grpSpPr bwMode="auto">
          <a:xfrm>
            <a:off x="7010400" y="4111625"/>
            <a:ext cx="144462" cy="1152525"/>
            <a:chOff x="2051720" y="3140968"/>
            <a:chExt cx="144016" cy="1152450"/>
          </a:xfrm>
        </p:grpSpPr>
        <p:sp>
          <p:nvSpPr>
            <p:cNvPr id="168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9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3" name="Line 37"/>
          <p:cNvSpPr>
            <a:spLocks noChangeShapeType="1"/>
          </p:cNvSpPr>
          <p:nvPr/>
        </p:nvSpPr>
        <p:spPr bwMode="auto">
          <a:xfrm flipH="1">
            <a:off x="6858000" y="40386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" name="Textfeld 203"/>
          <p:cNvSpPr txBox="1"/>
          <p:nvPr/>
        </p:nvSpPr>
        <p:spPr>
          <a:xfrm>
            <a:off x="5715768" y="4114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2R</a:t>
            </a:r>
            <a:endParaRPr lang="de-DE" dirty="0"/>
          </a:p>
        </p:txBody>
      </p:sp>
      <p:sp>
        <p:nvSpPr>
          <p:cNvPr id="205" name="Textfeld 204"/>
          <p:cNvSpPr txBox="1"/>
          <p:nvPr/>
        </p:nvSpPr>
        <p:spPr>
          <a:xfrm>
            <a:off x="6705600" y="4114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2R</a:t>
            </a:r>
            <a:endParaRPr lang="de-DE" dirty="0"/>
          </a:p>
        </p:txBody>
      </p:sp>
      <p:graphicFrame>
        <p:nvGraphicFramePr>
          <p:cNvPr id="20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4725"/>
              </p:ext>
            </p:extLst>
          </p:nvPr>
        </p:nvGraphicFramePr>
        <p:xfrm>
          <a:off x="5105400" y="3581400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1" name="Formel" r:id="rId9" imgW="215806" imgH="228501" progId="Equation.3">
                  <p:embed/>
                </p:oleObj>
              </mc:Choice>
              <mc:Fallback>
                <p:oleObj name="Formel" r:id="rId9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21802"/>
              </p:ext>
            </p:extLst>
          </p:nvPr>
        </p:nvGraphicFramePr>
        <p:xfrm>
          <a:off x="2967038" y="2286000"/>
          <a:ext cx="207486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2" name="Formel" r:id="rId10" imgW="1295280" imgH="431640" progId="Equation.3">
                  <p:embed/>
                </p:oleObj>
              </mc:Choice>
              <mc:Fallback>
                <p:oleObj name="Formel" r:id="rId10" imgW="1295280" imgH="431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286000"/>
                        <a:ext cx="207486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k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22380"/>
              </p:ext>
            </p:extLst>
          </p:nvPr>
        </p:nvGraphicFramePr>
        <p:xfrm>
          <a:off x="914400" y="5562600"/>
          <a:ext cx="27257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3" name="Formel" r:id="rId12" imgW="1701720" imgH="431640" progId="Equation.3">
                  <p:embed/>
                </p:oleObj>
              </mc:Choice>
              <mc:Fallback>
                <p:oleObj name="Formel" r:id="rId12" imgW="1701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562600"/>
                        <a:ext cx="272573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518347"/>
              </p:ext>
            </p:extLst>
          </p:nvPr>
        </p:nvGraphicFramePr>
        <p:xfrm>
          <a:off x="4465638" y="5727700"/>
          <a:ext cx="3276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4" name="Formel" r:id="rId14" imgW="1650960" imgH="228600" progId="Equation.3">
                  <p:embed/>
                </p:oleObj>
              </mc:Choice>
              <mc:Fallback>
                <p:oleObj name="Formel" r:id="rId14" imgW="1650960" imgH="228600" progId="Equation.3">
                  <p:embed/>
                  <p:pic>
                    <p:nvPicPr>
                      <p:cNvPr id="0" name="Objek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5727700"/>
                        <a:ext cx="32766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3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/>
              <a:t>Gleichtaktunterdrückung</a:t>
            </a:r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28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96" name="Group 4"/>
          <p:cNvGrpSpPr>
            <a:grpSpLocks/>
          </p:cNvGrpSpPr>
          <p:nvPr/>
        </p:nvGrpSpPr>
        <p:grpSpPr bwMode="auto">
          <a:xfrm flipH="1">
            <a:off x="5210176" y="3302000"/>
            <a:ext cx="504825" cy="431800"/>
            <a:chOff x="1020" y="2750"/>
            <a:chExt cx="318" cy="272"/>
          </a:xfrm>
        </p:grpSpPr>
        <p:sp>
          <p:nvSpPr>
            <p:cNvPr id="97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2" name="Gruppieren 86"/>
          <p:cNvGrpSpPr>
            <a:grpSpLocks/>
          </p:cNvGrpSpPr>
          <p:nvPr/>
        </p:nvGrpSpPr>
        <p:grpSpPr bwMode="auto">
          <a:xfrm>
            <a:off x="5646739" y="2133600"/>
            <a:ext cx="144462" cy="1152525"/>
            <a:chOff x="2051720" y="3140968"/>
            <a:chExt cx="144016" cy="1152450"/>
          </a:xfrm>
        </p:grpSpPr>
        <p:sp>
          <p:nvSpPr>
            <p:cNvPr id="103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4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6" name="Line 36"/>
          <p:cNvSpPr>
            <a:spLocks noChangeShapeType="1"/>
          </p:cNvSpPr>
          <p:nvPr/>
        </p:nvSpPr>
        <p:spPr bwMode="auto">
          <a:xfrm flipH="1">
            <a:off x="5715001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" name="Line 37"/>
          <p:cNvSpPr>
            <a:spLocks noChangeShapeType="1"/>
          </p:cNvSpPr>
          <p:nvPr/>
        </p:nvSpPr>
        <p:spPr bwMode="auto">
          <a:xfrm flipH="1">
            <a:off x="5715000" y="40386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" name="Line 62"/>
          <p:cNvSpPr>
            <a:spLocks noChangeShapeType="1"/>
          </p:cNvSpPr>
          <p:nvPr/>
        </p:nvSpPr>
        <p:spPr bwMode="auto">
          <a:xfrm>
            <a:off x="5562601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9" name="Line 62"/>
          <p:cNvSpPr>
            <a:spLocks noChangeShapeType="1"/>
          </p:cNvSpPr>
          <p:nvPr/>
        </p:nvSpPr>
        <p:spPr bwMode="auto">
          <a:xfrm>
            <a:off x="5715001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71"/>
          <p:cNvSpPr>
            <a:spLocks noChangeShapeType="1"/>
          </p:cNvSpPr>
          <p:nvPr/>
        </p:nvSpPr>
        <p:spPr bwMode="auto">
          <a:xfrm rot="10800000" flipH="1">
            <a:off x="5105401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Line 71"/>
          <p:cNvSpPr>
            <a:spLocks noChangeShapeType="1"/>
          </p:cNvSpPr>
          <p:nvPr/>
        </p:nvSpPr>
        <p:spPr bwMode="auto">
          <a:xfrm rot="10800000" flipH="1">
            <a:off x="5867401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2" name="Group 4"/>
          <p:cNvGrpSpPr>
            <a:grpSpLocks/>
          </p:cNvGrpSpPr>
          <p:nvPr/>
        </p:nvGrpSpPr>
        <p:grpSpPr bwMode="auto">
          <a:xfrm>
            <a:off x="7082865" y="3302000"/>
            <a:ext cx="504825" cy="431800"/>
            <a:chOff x="1020" y="2750"/>
            <a:chExt cx="318" cy="272"/>
          </a:xfrm>
        </p:grpSpPr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9" name="Gruppieren 86"/>
          <p:cNvGrpSpPr>
            <a:grpSpLocks/>
          </p:cNvGrpSpPr>
          <p:nvPr/>
        </p:nvGrpSpPr>
        <p:grpSpPr bwMode="auto">
          <a:xfrm flipH="1">
            <a:off x="7006665" y="2133600"/>
            <a:ext cx="144462" cy="1152525"/>
            <a:chOff x="2051720" y="3140968"/>
            <a:chExt cx="144016" cy="1152450"/>
          </a:xfrm>
        </p:grpSpPr>
        <p:sp>
          <p:nvSpPr>
            <p:cNvPr id="120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" name="Line 36"/>
          <p:cNvSpPr>
            <a:spLocks noChangeShapeType="1"/>
          </p:cNvSpPr>
          <p:nvPr/>
        </p:nvSpPr>
        <p:spPr bwMode="auto">
          <a:xfrm>
            <a:off x="7082865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Line 62"/>
          <p:cNvSpPr>
            <a:spLocks noChangeShapeType="1"/>
          </p:cNvSpPr>
          <p:nvPr/>
        </p:nvSpPr>
        <p:spPr bwMode="auto">
          <a:xfrm flipH="1">
            <a:off x="6947927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Line 62"/>
          <p:cNvSpPr>
            <a:spLocks noChangeShapeType="1"/>
          </p:cNvSpPr>
          <p:nvPr/>
        </p:nvSpPr>
        <p:spPr bwMode="auto">
          <a:xfrm flipH="1">
            <a:off x="6795527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" name="Line 71"/>
          <p:cNvSpPr>
            <a:spLocks noChangeShapeType="1"/>
          </p:cNvSpPr>
          <p:nvPr/>
        </p:nvSpPr>
        <p:spPr bwMode="auto">
          <a:xfrm rot="10800000">
            <a:off x="7476566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71"/>
          <p:cNvSpPr>
            <a:spLocks noChangeShapeType="1"/>
          </p:cNvSpPr>
          <p:nvPr/>
        </p:nvSpPr>
        <p:spPr bwMode="auto">
          <a:xfrm rot="10800000">
            <a:off x="6714565" y="3124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24"/>
          <p:cNvSpPr>
            <a:spLocks noChangeShapeType="1"/>
          </p:cNvSpPr>
          <p:nvPr/>
        </p:nvSpPr>
        <p:spPr bwMode="auto">
          <a:xfrm>
            <a:off x="5715000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" name="Line 25"/>
          <p:cNvSpPr>
            <a:spLocks noChangeShapeType="1"/>
          </p:cNvSpPr>
          <p:nvPr/>
        </p:nvSpPr>
        <p:spPr bwMode="auto">
          <a:xfrm>
            <a:off x="5715000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2" name="Line 26"/>
          <p:cNvSpPr>
            <a:spLocks noChangeShapeType="1"/>
          </p:cNvSpPr>
          <p:nvPr/>
        </p:nvSpPr>
        <p:spPr bwMode="auto">
          <a:xfrm>
            <a:off x="5570537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3" name="Gruppieren 86"/>
          <p:cNvGrpSpPr>
            <a:grpSpLocks/>
          </p:cNvGrpSpPr>
          <p:nvPr/>
        </p:nvGrpSpPr>
        <p:grpSpPr bwMode="auto">
          <a:xfrm>
            <a:off x="5641975" y="4111625"/>
            <a:ext cx="144462" cy="1152525"/>
            <a:chOff x="2051720" y="3140968"/>
            <a:chExt cx="144016" cy="1152450"/>
          </a:xfrm>
        </p:grpSpPr>
        <p:sp>
          <p:nvSpPr>
            <p:cNvPr id="134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35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8" name="Line 64"/>
          <p:cNvSpPr>
            <a:spLocks noChangeShapeType="1"/>
          </p:cNvSpPr>
          <p:nvPr/>
        </p:nvSpPr>
        <p:spPr bwMode="auto">
          <a:xfrm>
            <a:off x="5486400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" name="Line 65"/>
          <p:cNvSpPr>
            <a:spLocks noChangeShapeType="1"/>
          </p:cNvSpPr>
          <p:nvPr/>
        </p:nvSpPr>
        <p:spPr bwMode="auto">
          <a:xfrm>
            <a:off x="7324164" y="25146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40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802289"/>
              </p:ext>
            </p:extLst>
          </p:nvPr>
        </p:nvGraphicFramePr>
        <p:xfrm>
          <a:off x="5181600" y="2438400"/>
          <a:ext cx="227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9" name="Formel" r:id="rId3" imgW="114151" imgH="215619" progId="Equation.3">
                  <p:embed/>
                </p:oleObj>
              </mc:Choice>
              <mc:Fallback>
                <p:oleObj name="Formel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438400"/>
                        <a:ext cx="2270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48523"/>
              </p:ext>
            </p:extLst>
          </p:nvPr>
        </p:nvGraphicFramePr>
        <p:xfrm>
          <a:off x="7400364" y="2438400"/>
          <a:ext cx="252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0" name="Formel" r:id="rId5" imgW="126780" imgH="215526" progId="Equation.3">
                  <p:embed/>
                </p:oleObj>
              </mc:Choice>
              <mc:Fallback>
                <p:oleObj name="Formel" r:id="rId5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364" y="2438400"/>
                        <a:ext cx="2524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4" name="Gerade Verbindung 87"/>
          <p:cNvCxnSpPr>
            <a:cxnSpLocks noChangeShapeType="1"/>
          </p:cNvCxnSpPr>
          <p:nvPr/>
        </p:nvCxnSpPr>
        <p:spPr bwMode="auto">
          <a:xfrm flipH="1">
            <a:off x="7500471" y="3996267"/>
            <a:ext cx="576729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88"/>
          <p:cNvCxnSpPr>
            <a:cxnSpLocks noChangeShapeType="1"/>
          </p:cNvCxnSpPr>
          <p:nvPr/>
        </p:nvCxnSpPr>
        <p:spPr bwMode="auto">
          <a:xfrm flipH="1">
            <a:off x="7636435" y="4068233"/>
            <a:ext cx="288365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 Verbindung 89"/>
          <p:cNvCxnSpPr>
            <a:cxnSpLocks noChangeShapeType="1"/>
          </p:cNvCxnSpPr>
          <p:nvPr/>
        </p:nvCxnSpPr>
        <p:spPr bwMode="auto">
          <a:xfrm flipH="1">
            <a:off x="7780618" y="4068233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 Verbindung 90"/>
          <p:cNvCxnSpPr>
            <a:cxnSpLocks noChangeShapeType="1"/>
          </p:cNvCxnSpPr>
          <p:nvPr/>
        </p:nvCxnSpPr>
        <p:spPr bwMode="auto">
          <a:xfrm flipH="1">
            <a:off x="7772400" y="3492500"/>
            <a:ext cx="0" cy="50376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99"/>
          <p:cNvCxnSpPr>
            <a:cxnSpLocks noChangeShapeType="1"/>
          </p:cNvCxnSpPr>
          <p:nvPr/>
        </p:nvCxnSpPr>
        <p:spPr bwMode="auto">
          <a:xfrm>
            <a:off x="4757738" y="3995738"/>
            <a:ext cx="576262" cy="0"/>
          </a:xfrm>
          <a:prstGeom prst="line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 Verbindung 100"/>
          <p:cNvCxnSpPr>
            <a:cxnSpLocks noChangeShapeType="1"/>
          </p:cNvCxnSpPr>
          <p:nvPr/>
        </p:nvCxnSpPr>
        <p:spPr bwMode="auto">
          <a:xfrm>
            <a:off x="4902200" y="4068763"/>
            <a:ext cx="287338" cy="0"/>
          </a:xfrm>
          <a:prstGeom prst="line">
            <a:avLst/>
          </a:prstGeom>
          <a:noFill/>
          <a:ln w="5715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Gerade Verbindung 101"/>
          <p:cNvCxnSpPr>
            <a:cxnSpLocks noChangeShapeType="1"/>
          </p:cNvCxnSpPr>
          <p:nvPr/>
        </p:nvCxnSpPr>
        <p:spPr bwMode="auto">
          <a:xfrm>
            <a:off x="5046663" y="40687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02"/>
          <p:cNvCxnSpPr>
            <a:cxnSpLocks noChangeShapeType="1"/>
          </p:cNvCxnSpPr>
          <p:nvPr/>
        </p:nvCxnSpPr>
        <p:spPr bwMode="auto">
          <a:xfrm>
            <a:off x="5046663" y="34925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4902200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" name="Line 26"/>
          <p:cNvSpPr>
            <a:spLocks noChangeShapeType="1"/>
          </p:cNvSpPr>
          <p:nvPr/>
        </p:nvSpPr>
        <p:spPr bwMode="auto">
          <a:xfrm>
            <a:off x="7635596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54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26853"/>
              </p:ext>
            </p:extLst>
          </p:nvPr>
        </p:nvGraphicFramePr>
        <p:xfrm>
          <a:off x="7848600" y="3581400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1" name="Formel" r:id="rId7" imgW="215806" imgH="228501" progId="Equation.3">
                  <p:embed/>
                </p:oleObj>
              </mc:Choice>
              <mc:Fallback>
                <p:oleObj name="Formel" r:id="rId7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581400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Line 24"/>
          <p:cNvSpPr>
            <a:spLocks noChangeShapeType="1"/>
          </p:cNvSpPr>
          <p:nvPr/>
        </p:nvSpPr>
        <p:spPr bwMode="auto">
          <a:xfrm>
            <a:off x="7083425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" name="Line 25"/>
          <p:cNvSpPr>
            <a:spLocks noChangeShapeType="1"/>
          </p:cNvSpPr>
          <p:nvPr/>
        </p:nvSpPr>
        <p:spPr bwMode="auto">
          <a:xfrm>
            <a:off x="7083425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" name="Line 26"/>
          <p:cNvSpPr>
            <a:spLocks noChangeShapeType="1"/>
          </p:cNvSpPr>
          <p:nvPr/>
        </p:nvSpPr>
        <p:spPr bwMode="auto">
          <a:xfrm>
            <a:off x="6934200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5" name="Gruppieren 86"/>
          <p:cNvGrpSpPr>
            <a:grpSpLocks/>
          </p:cNvGrpSpPr>
          <p:nvPr/>
        </p:nvGrpSpPr>
        <p:grpSpPr bwMode="auto">
          <a:xfrm>
            <a:off x="7010400" y="4111625"/>
            <a:ext cx="144462" cy="1152525"/>
            <a:chOff x="2051720" y="3140968"/>
            <a:chExt cx="144016" cy="1152450"/>
          </a:xfrm>
        </p:grpSpPr>
        <p:sp>
          <p:nvSpPr>
            <p:cNvPr id="168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9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3" name="Line 37"/>
          <p:cNvSpPr>
            <a:spLocks noChangeShapeType="1"/>
          </p:cNvSpPr>
          <p:nvPr/>
        </p:nvSpPr>
        <p:spPr bwMode="auto">
          <a:xfrm flipH="1">
            <a:off x="6858000" y="40386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" name="Textfeld 203"/>
          <p:cNvSpPr txBox="1"/>
          <p:nvPr/>
        </p:nvSpPr>
        <p:spPr>
          <a:xfrm>
            <a:off x="5715768" y="4114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2R</a:t>
            </a:r>
            <a:endParaRPr lang="de-DE" dirty="0"/>
          </a:p>
        </p:txBody>
      </p:sp>
      <p:sp>
        <p:nvSpPr>
          <p:cNvPr id="205" name="Textfeld 204"/>
          <p:cNvSpPr txBox="1"/>
          <p:nvPr/>
        </p:nvSpPr>
        <p:spPr>
          <a:xfrm>
            <a:off x="6705600" y="4114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2R</a:t>
            </a:r>
            <a:endParaRPr lang="de-DE" dirty="0"/>
          </a:p>
        </p:txBody>
      </p:sp>
      <p:graphicFrame>
        <p:nvGraphicFramePr>
          <p:cNvPr id="20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68687"/>
              </p:ext>
            </p:extLst>
          </p:nvPr>
        </p:nvGraphicFramePr>
        <p:xfrm>
          <a:off x="5105400" y="3581400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2" name="Formel" r:id="rId9" imgW="215806" imgH="228501" progId="Equation.3">
                  <p:embed/>
                </p:oleObj>
              </mc:Choice>
              <mc:Fallback>
                <p:oleObj name="Formel" r:id="rId9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54508"/>
              </p:ext>
            </p:extLst>
          </p:nvPr>
        </p:nvGraphicFramePr>
        <p:xfrm>
          <a:off x="457200" y="3352800"/>
          <a:ext cx="28479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3" name="Formel" r:id="rId10" imgW="1434960" imgH="241200" progId="Equation.3">
                  <p:embed/>
                </p:oleObj>
              </mc:Choice>
              <mc:Fallback>
                <p:oleObj name="Formel" r:id="rId10" imgW="143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28479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893844"/>
              </p:ext>
            </p:extLst>
          </p:nvPr>
        </p:nvGraphicFramePr>
        <p:xfrm>
          <a:off x="457200" y="2133600"/>
          <a:ext cx="3276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4" name="Formel" r:id="rId12" imgW="1650960" imgH="228600" progId="Equation.3">
                  <p:embed/>
                </p:oleObj>
              </mc:Choice>
              <mc:Fallback>
                <p:oleObj name="Formel" r:id="rId12" imgW="165096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32766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076512"/>
              </p:ext>
            </p:extLst>
          </p:nvPr>
        </p:nvGraphicFramePr>
        <p:xfrm>
          <a:off x="381000" y="1524000"/>
          <a:ext cx="42846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5" name="Formel" r:id="rId14" imgW="2158920" imgH="241200" progId="Equation.3">
                  <p:embed/>
                </p:oleObj>
              </mc:Choice>
              <mc:Fallback>
                <p:oleObj name="Formel" r:id="rId14" imgW="2158920" imgH="241200" progId="Equation.3">
                  <p:embed/>
                  <p:pic>
                    <p:nvPicPr>
                      <p:cNvPr id="0" name="Objek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42846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0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 smtClean="0"/>
              <a:t>Komplexere Formen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29</a:t>
            </a:fld>
            <a:endParaRPr lang="de-DE" altLang="de-DE" sz="1400">
              <a:latin typeface="Arial" charset="0"/>
            </a:endParaRPr>
          </a:p>
        </p:txBody>
      </p:sp>
      <p:cxnSp>
        <p:nvCxnSpPr>
          <p:cNvPr id="70" name="Gerade Verbindung 69"/>
          <p:cNvCxnSpPr/>
          <p:nvPr/>
        </p:nvCxnSpPr>
        <p:spPr bwMode="auto">
          <a:xfrm flipH="1">
            <a:off x="69342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/>
        </p:nvCxnSpPr>
        <p:spPr bwMode="auto">
          <a:xfrm flipH="1">
            <a:off x="6934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Gruppieren 71"/>
          <p:cNvGrpSpPr/>
          <p:nvPr/>
        </p:nvGrpSpPr>
        <p:grpSpPr>
          <a:xfrm>
            <a:off x="7391400" y="2362200"/>
            <a:ext cx="533400" cy="762000"/>
            <a:chOff x="1600200" y="4419600"/>
            <a:chExt cx="533400" cy="762000"/>
          </a:xfrm>
        </p:grpSpPr>
        <p:sp>
          <p:nvSpPr>
            <p:cNvPr id="74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9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" name="Gruppieren 91"/>
          <p:cNvGrpSpPr/>
          <p:nvPr/>
        </p:nvGrpSpPr>
        <p:grpSpPr>
          <a:xfrm flipH="1">
            <a:off x="7086600" y="2743200"/>
            <a:ext cx="609600" cy="609600"/>
            <a:chOff x="1295400" y="5334000"/>
            <a:chExt cx="609600" cy="609600"/>
          </a:xfrm>
        </p:grpSpPr>
        <p:cxnSp>
          <p:nvCxnSpPr>
            <p:cNvPr id="93" name="Gerade Verbindung 92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8" name="Gerade Verbindung 97"/>
          <p:cNvCxnSpPr/>
          <p:nvPr/>
        </p:nvCxnSpPr>
        <p:spPr bwMode="auto">
          <a:xfrm flipH="1" flipV="1">
            <a:off x="7391400" y="27432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9" name="Gruppieren 98"/>
          <p:cNvGrpSpPr/>
          <p:nvPr/>
        </p:nvGrpSpPr>
        <p:grpSpPr>
          <a:xfrm>
            <a:off x="6400800" y="3352800"/>
            <a:ext cx="533400" cy="762000"/>
            <a:chOff x="1600200" y="4419600"/>
            <a:chExt cx="533400" cy="762000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07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8" name="Gerade Verbindung 107"/>
          <p:cNvCxnSpPr/>
          <p:nvPr/>
        </p:nvCxnSpPr>
        <p:spPr bwMode="auto">
          <a:xfrm>
            <a:off x="67818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6934200" y="4114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mit Pfeil 109"/>
          <p:cNvCxnSpPr/>
          <p:nvPr/>
        </p:nvCxnSpPr>
        <p:spPr bwMode="auto">
          <a:xfrm>
            <a:off x="60960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Ellipse 111"/>
          <p:cNvSpPr/>
          <p:nvPr/>
        </p:nvSpPr>
        <p:spPr bwMode="auto">
          <a:xfrm>
            <a:off x="75438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 flipV="1">
            <a:off x="69342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>
            <a:stCxn id="89" idx="1"/>
          </p:cNvCxnSpPr>
          <p:nvPr/>
        </p:nvCxnSpPr>
        <p:spPr bwMode="auto">
          <a:xfrm flipH="1">
            <a:off x="6934200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69342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>
            <a:stCxn id="90" idx="0"/>
          </p:cNvCxnSpPr>
          <p:nvPr/>
        </p:nvCxnSpPr>
        <p:spPr bwMode="auto">
          <a:xfrm>
            <a:off x="79248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7924800" y="3276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8" name="Gruppieren 127"/>
          <p:cNvGrpSpPr/>
          <p:nvPr/>
        </p:nvGrpSpPr>
        <p:grpSpPr>
          <a:xfrm flipH="1">
            <a:off x="7924800" y="3581400"/>
            <a:ext cx="533400" cy="762000"/>
            <a:chOff x="1600200" y="4419600"/>
            <a:chExt cx="533400" cy="762000"/>
          </a:xfrm>
        </p:grpSpPr>
        <p:sp>
          <p:nvSpPr>
            <p:cNvPr id="12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37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8" name="Gerade Verbindung 137"/>
          <p:cNvCxnSpPr/>
          <p:nvPr/>
        </p:nvCxnSpPr>
        <p:spPr bwMode="auto">
          <a:xfrm>
            <a:off x="77724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5867400" y="1981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5" name="Gruppieren 144"/>
          <p:cNvGrpSpPr/>
          <p:nvPr/>
        </p:nvGrpSpPr>
        <p:grpSpPr>
          <a:xfrm flipV="1">
            <a:off x="6400800" y="1600200"/>
            <a:ext cx="533400" cy="762000"/>
            <a:chOff x="1600200" y="4419600"/>
            <a:chExt cx="533400" cy="762000"/>
          </a:xfrm>
        </p:grpSpPr>
        <p:sp>
          <p:nvSpPr>
            <p:cNvPr id="16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0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6" name="Gerade Verbindung 145"/>
          <p:cNvCxnSpPr/>
          <p:nvPr/>
        </p:nvCxnSpPr>
        <p:spPr bwMode="auto">
          <a:xfrm flipV="1">
            <a:off x="67818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Gerade Verbindung 149"/>
          <p:cNvCxnSpPr/>
          <p:nvPr/>
        </p:nvCxnSpPr>
        <p:spPr bwMode="auto">
          <a:xfrm flipV="1">
            <a:off x="69342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6" name="Ellipse 225"/>
          <p:cNvSpPr/>
          <p:nvPr/>
        </p:nvSpPr>
        <p:spPr bwMode="auto">
          <a:xfrm>
            <a:off x="65532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4" name="Gerade Verbindung 173"/>
          <p:cNvCxnSpPr/>
          <p:nvPr/>
        </p:nvCxnSpPr>
        <p:spPr bwMode="auto">
          <a:xfrm flipH="1">
            <a:off x="19812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174"/>
          <p:cNvCxnSpPr/>
          <p:nvPr/>
        </p:nvCxnSpPr>
        <p:spPr bwMode="auto">
          <a:xfrm flipH="1">
            <a:off x="1981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6" name="Gruppieren 175"/>
          <p:cNvGrpSpPr/>
          <p:nvPr/>
        </p:nvGrpSpPr>
        <p:grpSpPr>
          <a:xfrm>
            <a:off x="2438400" y="2362200"/>
            <a:ext cx="533400" cy="762000"/>
            <a:chOff x="1600200" y="4419600"/>
            <a:chExt cx="533400" cy="762000"/>
          </a:xfrm>
        </p:grpSpPr>
        <p:sp>
          <p:nvSpPr>
            <p:cNvPr id="17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7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7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8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5" name="Gruppieren 184"/>
          <p:cNvGrpSpPr/>
          <p:nvPr/>
        </p:nvGrpSpPr>
        <p:grpSpPr>
          <a:xfrm flipH="1">
            <a:off x="2133600" y="2743200"/>
            <a:ext cx="609600" cy="609600"/>
            <a:chOff x="1295400" y="5334000"/>
            <a:chExt cx="609600" cy="6096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Gerade Verbindung 187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1" name="Gerade Verbindung 190"/>
          <p:cNvCxnSpPr/>
          <p:nvPr/>
        </p:nvCxnSpPr>
        <p:spPr bwMode="auto">
          <a:xfrm flipH="1" flipV="1">
            <a:off x="2438400" y="27432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2" name="Gruppieren 191"/>
          <p:cNvGrpSpPr/>
          <p:nvPr/>
        </p:nvGrpSpPr>
        <p:grpSpPr>
          <a:xfrm>
            <a:off x="1447800" y="3352800"/>
            <a:ext cx="533400" cy="762000"/>
            <a:chOff x="1600200" y="4419600"/>
            <a:chExt cx="533400" cy="762000"/>
          </a:xfrm>
        </p:grpSpPr>
        <p:sp>
          <p:nvSpPr>
            <p:cNvPr id="193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00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1" name="Gerade Verbindung 200"/>
          <p:cNvCxnSpPr/>
          <p:nvPr/>
        </p:nvCxnSpPr>
        <p:spPr bwMode="auto">
          <a:xfrm>
            <a:off x="18288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>
            <a:stCxn id="199" idx="0"/>
          </p:cNvCxnSpPr>
          <p:nvPr/>
        </p:nvCxnSpPr>
        <p:spPr bwMode="auto">
          <a:xfrm>
            <a:off x="1981200" y="4114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mit Pfeil 204"/>
          <p:cNvCxnSpPr/>
          <p:nvPr/>
        </p:nvCxnSpPr>
        <p:spPr bwMode="auto">
          <a:xfrm>
            <a:off x="11430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" name="Textfeld 205"/>
          <p:cNvSpPr txBox="1"/>
          <p:nvPr/>
        </p:nvSpPr>
        <p:spPr>
          <a:xfrm>
            <a:off x="1320327" y="34290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207" name="Ellipse 206"/>
          <p:cNvSpPr/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8" name="Gerade Verbindung 207"/>
          <p:cNvCxnSpPr/>
          <p:nvPr/>
        </p:nvCxnSpPr>
        <p:spPr bwMode="auto">
          <a:xfrm flipV="1">
            <a:off x="19812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>
            <a:stCxn id="182" idx="1"/>
          </p:cNvCxnSpPr>
          <p:nvPr/>
        </p:nvCxnSpPr>
        <p:spPr bwMode="auto">
          <a:xfrm flipH="1">
            <a:off x="1981200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19812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>
            <a:stCxn id="183" idx="0"/>
          </p:cNvCxnSpPr>
          <p:nvPr/>
        </p:nvCxnSpPr>
        <p:spPr bwMode="auto">
          <a:xfrm>
            <a:off x="29718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2971800" y="3276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uppieren 212"/>
          <p:cNvGrpSpPr/>
          <p:nvPr/>
        </p:nvGrpSpPr>
        <p:grpSpPr>
          <a:xfrm>
            <a:off x="4038600" y="3581400"/>
            <a:ext cx="533400" cy="762000"/>
            <a:chOff x="1600200" y="4419600"/>
            <a:chExt cx="533400" cy="762000"/>
          </a:xfrm>
        </p:grpSpPr>
        <p:sp>
          <p:nvSpPr>
            <p:cNvPr id="214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5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6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2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2" name="Gruppieren 221"/>
          <p:cNvGrpSpPr/>
          <p:nvPr/>
        </p:nvGrpSpPr>
        <p:grpSpPr>
          <a:xfrm flipH="1">
            <a:off x="2971800" y="3581400"/>
            <a:ext cx="533400" cy="762000"/>
            <a:chOff x="1600200" y="4419600"/>
            <a:chExt cx="533400" cy="762000"/>
          </a:xfrm>
        </p:grpSpPr>
        <p:sp>
          <p:nvSpPr>
            <p:cNvPr id="223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3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3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2" name="Gerade Verbindung 231"/>
          <p:cNvCxnSpPr/>
          <p:nvPr/>
        </p:nvCxnSpPr>
        <p:spPr bwMode="auto">
          <a:xfrm>
            <a:off x="28194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Gerade Verbindung 232"/>
          <p:cNvCxnSpPr/>
          <p:nvPr/>
        </p:nvCxnSpPr>
        <p:spPr bwMode="auto">
          <a:xfrm>
            <a:off x="4419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233"/>
          <p:cNvCxnSpPr/>
          <p:nvPr/>
        </p:nvCxnSpPr>
        <p:spPr bwMode="auto">
          <a:xfrm flipH="1">
            <a:off x="3505200" y="39624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uppieren 234"/>
          <p:cNvGrpSpPr/>
          <p:nvPr/>
        </p:nvGrpSpPr>
        <p:grpSpPr>
          <a:xfrm flipV="1">
            <a:off x="228600" y="1447800"/>
            <a:ext cx="1905000" cy="914400"/>
            <a:chOff x="5334000" y="2971800"/>
            <a:chExt cx="1905000" cy="914400"/>
          </a:xfrm>
        </p:grpSpPr>
        <p:cxnSp>
          <p:nvCxnSpPr>
            <p:cNvPr id="236" name="Gerade Verbindung 235"/>
            <p:cNvCxnSpPr/>
            <p:nvPr/>
          </p:nvCxnSpPr>
          <p:spPr bwMode="auto">
            <a:xfrm>
              <a:off x="5486400" y="3657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5334000" y="3886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>
              <a:off x="6019800" y="3352800"/>
              <a:ext cx="838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9" name="Gruppieren 238"/>
            <p:cNvGrpSpPr/>
            <p:nvPr/>
          </p:nvGrpSpPr>
          <p:grpSpPr>
            <a:xfrm>
              <a:off x="6553200" y="2971800"/>
              <a:ext cx="533400" cy="762000"/>
              <a:chOff x="1600200" y="4419600"/>
              <a:chExt cx="533400" cy="762000"/>
            </a:xfrm>
          </p:grpSpPr>
          <p:sp>
            <p:nvSpPr>
              <p:cNvPr id="264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5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7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9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9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0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2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7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40" name="Gerade Verbindung 239"/>
            <p:cNvCxnSpPr/>
            <p:nvPr/>
          </p:nvCxnSpPr>
          <p:spPr bwMode="auto">
            <a:xfrm>
              <a:off x="6934200" y="38862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41" name="Gruppieren 240"/>
            <p:cNvGrpSpPr/>
            <p:nvPr/>
          </p:nvGrpSpPr>
          <p:grpSpPr>
            <a:xfrm flipH="1">
              <a:off x="5486400" y="2971800"/>
              <a:ext cx="533400" cy="762000"/>
              <a:chOff x="1600200" y="4419600"/>
              <a:chExt cx="533400" cy="762000"/>
            </a:xfrm>
          </p:grpSpPr>
          <p:sp>
            <p:nvSpPr>
              <p:cNvPr id="24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4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4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5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6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42" name="Gerade Verbindung 241"/>
            <p:cNvCxnSpPr/>
            <p:nvPr/>
          </p:nvCxnSpPr>
          <p:spPr bwMode="auto">
            <a:xfrm>
              <a:off x="5486400" y="29718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Gerade Verbindung 242"/>
            <p:cNvCxnSpPr/>
            <p:nvPr/>
          </p:nvCxnSpPr>
          <p:spPr bwMode="auto">
            <a:xfrm>
              <a:off x="6019800" y="2971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Gerade Verbindung 243"/>
            <p:cNvCxnSpPr/>
            <p:nvPr/>
          </p:nvCxnSpPr>
          <p:spPr bwMode="auto">
            <a:xfrm>
              <a:off x="7086600" y="3657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1" name="Ellipse 370"/>
          <p:cNvSpPr/>
          <p:nvPr/>
        </p:nvSpPr>
        <p:spPr bwMode="auto">
          <a:xfrm>
            <a:off x="6096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72" name="Gerade Verbindung mit Pfeil 371"/>
          <p:cNvCxnSpPr>
            <a:stCxn id="261" idx="0"/>
            <a:endCxn id="377" idx="0"/>
          </p:cNvCxnSpPr>
          <p:nvPr/>
        </p:nvCxnSpPr>
        <p:spPr bwMode="auto">
          <a:xfrm>
            <a:off x="381000" y="2133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4" name="Gruppieren 373"/>
          <p:cNvGrpSpPr/>
          <p:nvPr/>
        </p:nvGrpSpPr>
        <p:grpSpPr>
          <a:xfrm>
            <a:off x="228600" y="2514600"/>
            <a:ext cx="304800" cy="609600"/>
            <a:chOff x="4038600" y="3352800"/>
            <a:chExt cx="304800" cy="609600"/>
          </a:xfrm>
        </p:grpSpPr>
        <p:sp>
          <p:nvSpPr>
            <p:cNvPr id="375" name="Ellipse 374"/>
            <p:cNvSpPr/>
            <p:nvPr/>
          </p:nvSpPr>
          <p:spPr bwMode="auto">
            <a:xfrm>
              <a:off x="4038600" y="3505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76" name="Gerade Verbindung 375"/>
            <p:cNvCxnSpPr>
              <a:stCxn id="375" idx="4"/>
            </p:cNvCxnSpPr>
            <p:nvPr/>
          </p:nvCxnSpPr>
          <p:spPr bwMode="auto">
            <a:xfrm>
              <a:off x="4191000" y="3810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" name="Ellipse 376"/>
            <p:cNvSpPr/>
            <p:nvPr/>
          </p:nvSpPr>
          <p:spPr bwMode="auto">
            <a:xfrm>
              <a:off x="4038600" y="3352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78" name="Gerade Verbindung 377"/>
            <p:cNvCxnSpPr/>
            <p:nvPr/>
          </p:nvCxnSpPr>
          <p:spPr bwMode="auto">
            <a:xfrm>
              <a:off x="4038600" y="3962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79" name="Gerade Verbindung 378"/>
          <p:cNvCxnSpPr/>
          <p:nvPr/>
        </p:nvCxnSpPr>
        <p:spPr bwMode="auto">
          <a:xfrm flipV="1">
            <a:off x="41148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0" name="Gerade Verbindung 379"/>
          <p:cNvCxnSpPr>
            <a:endCxn id="219" idx="1"/>
          </p:cNvCxnSpPr>
          <p:nvPr/>
        </p:nvCxnSpPr>
        <p:spPr bwMode="auto">
          <a:xfrm>
            <a:off x="4114800" y="3581400"/>
            <a:ext cx="4572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1" name="Gruppieren 380"/>
          <p:cNvGrpSpPr/>
          <p:nvPr/>
        </p:nvGrpSpPr>
        <p:grpSpPr>
          <a:xfrm flipV="1">
            <a:off x="4419600" y="2819400"/>
            <a:ext cx="304800" cy="609600"/>
            <a:chOff x="4038600" y="3352800"/>
            <a:chExt cx="304800" cy="609600"/>
          </a:xfrm>
        </p:grpSpPr>
        <p:sp>
          <p:nvSpPr>
            <p:cNvPr id="382" name="Ellipse 381"/>
            <p:cNvSpPr/>
            <p:nvPr/>
          </p:nvSpPr>
          <p:spPr bwMode="auto">
            <a:xfrm>
              <a:off x="4038600" y="3505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83" name="Gerade Verbindung 382"/>
            <p:cNvCxnSpPr>
              <a:stCxn id="382" idx="4"/>
            </p:cNvCxnSpPr>
            <p:nvPr/>
          </p:nvCxnSpPr>
          <p:spPr bwMode="auto">
            <a:xfrm>
              <a:off x="4191000" y="3810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4" name="Ellipse 383"/>
            <p:cNvSpPr/>
            <p:nvPr/>
          </p:nvSpPr>
          <p:spPr bwMode="auto">
            <a:xfrm>
              <a:off x="4038600" y="3352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85" name="Gerade Verbindung 384"/>
            <p:cNvCxnSpPr/>
            <p:nvPr/>
          </p:nvCxnSpPr>
          <p:spPr bwMode="auto">
            <a:xfrm>
              <a:off x="4038600" y="3962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6" name="Gerade Verbindung mit Pfeil 385"/>
          <p:cNvCxnSpPr>
            <a:stCxn id="384" idx="0"/>
            <a:endCxn id="219" idx="1"/>
          </p:cNvCxnSpPr>
          <p:nvPr/>
        </p:nvCxnSpPr>
        <p:spPr bwMode="auto">
          <a:xfrm>
            <a:off x="4572000" y="3429000"/>
            <a:ext cx="1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7" name="Ellipse 386"/>
          <p:cNvSpPr/>
          <p:nvPr/>
        </p:nvSpPr>
        <p:spPr bwMode="auto">
          <a:xfrm>
            <a:off x="16002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5257800" y="27432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Gerade Verbindung mit Pfeil 165"/>
          <p:cNvCxnSpPr/>
          <p:nvPr/>
        </p:nvCxnSpPr>
        <p:spPr bwMode="auto">
          <a:xfrm>
            <a:off x="8077200" y="27432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381000" y="4800600"/>
            <a:ext cx="4069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Vollständige Single-</a:t>
            </a:r>
            <a:r>
              <a:rPr lang="de-DE" dirty="0" err="1" smtClean="0"/>
              <a:t>Ended</a:t>
            </a:r>
            <a:r>
              <a:rPr lang="de-DE" dirty="0" smtClean="0"/>
              <a:t> Schaltung (gefaltete </a:t>
            </a:r>
            <a:r>
              <a:rPr lang="de-DE" dirty="0" err="1" smtClean="0"/>
              <a:t>Kaskode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67" name="Textfeld 166"/>
          <p:cNvSpPr txBox="1"/>
          <p:nvPr/>
        </p:nvSpPr>
        <p:spPr>
          <a:xfrm>
            <a:off x="6620325" y="4800600"/>
            <a:ext cx="952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Vereinfacht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2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136650"/>
          </a:xfrm>
        </p:spPr>
        <p:txBody>
          <a:bodyPr/>
          <a:lstStyle/>
          <a:p>
            <a:r>
              <a:rPr lang="de-DE" dirty="0"/>
              <a:t>Differenzverstärker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5F677-3C58-4D96-988C-15361F3C177C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cxnSp>
        <p:nvCxnSpPr>
          <p:cNvPr id="12" name="Gerade Verbindung 3"/>
          <p:cNvCxnSpPr>
            <a:cxnSpLocks noChangeShapeType="1"/>
          </p:cNvCxnSpPr>
          <p:nvPr/>
        </p:nvCxnSpPr>
        <p:spPr bwMode="auto">
          <a:xfrm flipH="1">
            <a:off x="3254375" y="2420938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28"/>
          <p:cNvCxnSpPr>
            <a:cxnSpLocks noChangeShapeType="1"/>
          </p:cNvCxnSpPr>
          <p:nvPr/>
        </p:nvCxnSpPr>
        <p:spPr bwMode="auto">
          <a:xfrm flipH="1">
            <a:off x="3254375" y="2997200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39"/>
          <p:cNvCxnSpPr>
            <a:cxnSpLocks noChangeShapeType="1"/>
          </p:cNvCxnSpPr>
          <p:nvPr/>
        </p:nvCxnSpPr>
        <p:spPr bwMode="auto">
          <a:xfrm flipH="1">
            <a:off x="5181600" y="2708275"/>
            <a:ext cx="9350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uppieren 40"/>
          <p:cNvGrpSpPr>
            <a:grpSpLocks/>
          </p:cNvGrpSpPr>
          <p:nvPr/>
        </p:nvGrpSpPr>
        <p:grpSpPr bwMode="auto">
          <a:xfrm>
            <a:off x="5807075" y="1844675"/>
            <a:ext cx="1584325" cy="1728788"/>
            <a:chOff x="683568" y="2564904"/>
            <a:chExt cx="1584176" cy="504056"/>
          </a:xfrm>
        </p:grpSpPr>
        <p:cxnSp>
          <p:nvCxnSpPr>
            <p:cNvPr id="16" name="Gerade Verbindung 41"/>
            <p:cNvCxnSpPr>
              <a:cxnSpLocks noChangeShapeType="1"/>
            </p:cNvCxnSpPr>
            <p:nvPr/>
          </p:nvCxnSpPr>
          <p:spPr bwMode="auto">
            <a:xfrm>
              <a:off x="683568" y="3068960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42"/>
            <p:cNvCxnSpPr>
              <a:cxnSpLocks noChangeShapeType="1"/>
            </p:cNvCxnSpPr>
            <p:nvPr/>
          </p:nvCxnSpPr>
          <p:spPr bwMode="auto">
            <a:xfrm flipV="1">
              <a:off x="1259632" y="2564904"/>
              <a:ext cx="432048" cy="50405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43"/>
            <p:cNvCxnSpPr>
              <a:cxnSpLocks noChangeShapeType="1"/>
            </p:cNvCxnSpPr>
            <p:nvPr/>
          </p:nvCxnSpPr>
          <p:spPr bwMode="auto">
            <a:xfrm>
              <a:off x="1691680" y="2564904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uppieren 45"/>
          <p:cNvGrpSpPr>
            <a:grpSpLocks/>
          </p:cNvGrpSpPr>
          <p:nvPr/>
        </p:nvGrpSpPr>
        <p:grpSpPr bwMode="auto">
          <a:xfrm>
            <a:off x="1598613" y="2636838"/>
            <a:ext cx="1584325" cy="215900"/>
            <a:chOff x="683568" y="2564904"/>
            <a:chExt cx="1584176" cy="504056"/>
          </a:xfrm>
        </p:grpSpPr>
        <p:cxnSp>
          <p:nvCxnSpPr>
            <p:cNvPr id="20" name="Gerade Verbindung 46"/>
            <p:cNvCxnSpPr>
              <a:cxnSpLocks noChangeShapeType="1"/>
            </p:cNvCxnSpPr>
            <p:nvPr/>
          </p:nvCxnSpPr>
          <p:spPr bwMode="auto">
            <a:xfrm>
              <a:off x="683568" y="3068960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47"/>
            <p:cNvCxnSpPr>
              <a:cxnSpLocks noChangeShapeType="1"/>
            </p:cNvCxnSpPr>
            <p:nvPr/>
          </p:nvCxnSpPr>
          <p:spPr bwMode="auto">
            <a:xfrm flipV="1">
              <a:off x="1259632" y="2564904"/>
              <a:ext cx="432048" cy="50405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48"/>
            <p:cNvCxnSpPr>
              <a:cxnSpLocks noChangeShapeType="1"/>
            </p:cNvCxnSpPr>
            <p:nvPr/>
          </p:nvCxnSpPr>
          <p:spPr bwMode="auto">
            <a:xfrm>
              <a:off x="1691680" y="2564904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ieren 49"/>
          <p:cNvGrpSpPr>
            <a:grpSpLocks/>
          </p:cNvGrpSpPr>
          <p:nvPr/>
        </p:nvGrpSpPr>
        <p:grpSpPr bwMode="auto">
          <a:xfrm flipV="1">
            <a:off x="1598613" y="2636838"/>
            <a:ext cx="1584325" cy="215900"/>
            <a:chOff x="683568" y="2564904"/>
            <a:chExt cx="1584176" cy="504056"/>
          </a:xfrm>
        </p:grpSpPr>
        <p:cxnSp>
          <p:nvCxnSpPr>
            <p:cNvPr id="24" name="Gerade Verbindung 50"/>
            <p:cNvCxnSpPr>
              <a:cxnSpLocks noChangeShapeType="1"/>
            </p:cNvCxnSpPr>
            <p:nvPr/>
          </p:nvCxnSpPr>
          <p:spPr bwMode="auto">
            <a:xfrm>
              <a:off x="683568" y="3068960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51"/>
            <p:cNvCxnSpPr>
              <a:cxnSpLocks noChangeShapeType="1"/>
            </p:cNvCxnSpPr>
            <p:nvPr/>
          </p:nvCxnSpPr>
          <p:spPr bwMode="auto">
            <a:xfrm flipV="1">
              <a:off x="1259632" y="2564904"/>
              <a:ext cx="432048" cy="50405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52"/>
            <p:cNvCxnSpPr>
              <a:cxnSpLocks noChangeShapeType="1"/>
            </p:cNvCxnSpPr>
            <p:nvPr/>
          </p:nvCxnSpPr>
          <p:spPr bwMode="auto">
            <a:xfrm>
              <a:off x="1691680" y="2564904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Gleichschenkliges Dreieck 1"/>
          <p:cNvSpPr>
            <a:spLocks noChangeArrowheads="1"/>
          </p:cNvSpPr>
          <p:nvPr/>
        </p:nvSpPr>
        <p:spPr bwMode="auto">
          <a:xfrm rot="5400000">
            <a:off x="4102099" y="2205037"/>
            <a:ext cx="1150938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8" name="Gruppieren 46"/>
          <p:cNvGrpSpPr>
            <a:grpSpLocks/>
          </p:cNvGrpSpPr>
          <p:nvPr/>
        </p:nvGrpSpPr>
        <p:grpSpPr bwMode="auto">
          <a:xfrm>
            <a:off x="1600200" y="4762500"/>
            <a:ext cx="1584325" cy="215900"/>
            <a:chOff x="683568" y="2564904"/>
            <a:chExt cx="1584176" cy="504056"/>
          </a:xfrm>
        </p:grpSpPr>
        <p:cxnSp>
          <p:nvCxnSpPr>
            <p:cNvPr id="29" name="Gerade Verbindung 47"/>
            <p:cNvCxnSpPr>
              <a:cxnSpLocks noChangeShapeType="1"/>
            </p:cNvCxnSpPr>
            <p:nvPr/>
          </p:nvCxnSpPr>
          <p:spPr bwMode="auto">
            <a:xfrm>
              <a:off x="683568" y="3068960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48"/>
            <p:cNvCxnSpPr>
              <a:cxnSpLocks noChangeShapeType="1"/>
            </p:cNvCxnSpPr>
            <p:nvPr/>
          </p:nvCxnSpPr>
          <p:spPr bwMode="auto">
            <a:xfrm flipV="1">
              <a:off x="1259632" y="2564904"/>
              <a:ext cx="432048" cy="50405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49"/>
            <p:cNvCxnSpPr>
              <a:cxnSpLocks noChangeShapeType="1"/>
            </p:cNvCxnSpPr>
            <p:nvPr/>
          </p:nvCxnSpPr>
          <p:spPr bwMode="auto">
            <a:xfrm>
              <a:off x="1691680" y="2564904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uppieren 50"/>
          <p:cNvGrpSpPr>
            <a:grpSpLocks/>
          </p:cNvGrpSpPr>
          <p:nvPr/>
        </p:nvGrpSpPr>
        <p:grpSpPr bwMode="auto">
          <a:xfrm>
            <a:off x="1600200" y="4978400"/>
            <a:ext cx="1584325" cy="215900"/>
            <a:chOff x="683568" y="2564904"/>
            <a:chExt cx="1584176" cy="504056"/>
          </a:xfrm>
        </p:grpSpPr>
        <p:cxnSp>
          <p:nvCxnSpPr>
            <p:cNvPr id="33" name="Gerade Verbindung 51"/>
            <p:cNvCxnSpPr>
              <a:cxnSpLocks noChangeShapeType="1"/>
            </p:cNvCxnSpPr>
            <p:nvPr/>
          </p:nvCxnSpPr>
          <p:spPr bwMode="auto">
            <a:xfrm>
              <a:off x="683568" y="3068960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52"/>
            <p:cNvCxnSpPr>
              <a:cxnSpLocks noChangeShapeType="1"/>
            </p:cNvCxnSpPr>
            <p:nvPr/>
          </p:nvCxnSpPr>
          <p:spPr bwMode="auto">
            <a:xfrm flipV="1">
              <a:off x="1259632" y="2564904"/>
              <a:ext cx="432048" cy="50405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53"/>
            <p:cNvCxnSpPr>
              <a:cxnSpLocks noChangeShapeType="1"/>
            </p:cNvCxnSpPr>
            <p:nvPr/>
          </p:nvCxnSpPr>
          <p:spPr bwMode="auto">
            <a:xfrm>
              <a:off x="1691680" y="2564904"/>
              <a:ext cx="57606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6" name="Gerade Verbindung 3"/>
          <p:cNvCxnSpPr>
            <a:cxnSpLocks noChangeShapeType="1"/>
          </p:cNvCxnSpPr>
          <p:nvPr/>
        </p:nvCxnSpPr>
        <p:spPr bwMode="auto">
          <a:xfrm flipH="1">
            <a:off x="3255962" y="4546600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28"/>
          <p:cNvCxnSpPr>
            <a:cxnSpLocks noChangeShapeType="1"/>
          </p:cNvCxnSpPr>
          <p:nvPr/>
        </p:nvCxnSpPr>
        <p:spPr bwMode="auto">
          <a:xfrm flipH="1">
            <a:off x="3255962" y="5122863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9"/>
          <p:cNvCxnSpPr>
            <a:cxnSpLocks noChangeShapeType="1"/>
          </p:cNvCxnSpPr>
          <p:nvPr/>
        </p:nvCxnSpPr>
        <p:spPr bwMode="auto">
          <a:xfrm flipH="1">
            <a:off x="5200650" y="4835525"/>
            <a:ext cx="9350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Gleichschenkliges Dreieck 32"/>
          <p:cNvSpPr>
            <a:spLocks noChangeArrowheads="1"/>
          </p:cNvSpPr>
          <p:nvPr/>
        </p:nvSpPr>
        <p:spPr bwMode="auto">
          <a:xfrm rot="5400000">
            <a:off x="4119563" y="4330700"/>
            <a:ext cx="1150937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40" name="Gerade Verbindung mit Pfeil 3"/>
          <p:cNvCxnSpPr>
            <a:cxnSpLocks noChangeShapeType="1"/>
          </p:cNvCxnSpPr>
          <p:nvPr/>
        </p:nvCxnSpPr>
        <p:spPr bwMode="auto">
          <a:xfrm flipV="1">
            <a:off x="3614738" y="2420938"/>
            <a:ext cx="0" cy="576262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Ellipse 4"/>
          <p:cNvSpPr>
            <a:spLocks noChangeArrowheads="1"/>
          </p:cNvSpPr>
          <p:nvPr/>
        </p:nvSpPr>
        <p:spPr bwMode="auto">
          <a:xfrm>
            <a:off x="4046538" y="2924175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" name="Ellipse 36"/>
          <p:cNvSpPr>
            <a:spLocks noChangeArrowheads="1"/>
          </p:cNvSpPr>
          <p:nvPr/>
        </p:nvSpPr>
        <p:spPr bwMode="auto">
          <a:xfrm>
            <a:off x="4048125" y="5051425"/>
            <a:ext cx="144462" cy="14287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" name="Textfeld 1"/>
          <p:cNvSpPr txBox="1"/>
          <p:nvPr/>
        </p:nvSpPr>
        <p:spPr>
          <a:xfrm>
            <a:off x="1247466" y="2209800"/>
            <a:ext cx="1195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Differenzsignal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1183362" y="4267200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Gleichtaktsignal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9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uppieren 194"/>
          <p:cNvGrpSpPr/>
          <p:nvPr/>
        </p:nvGrpSpPr>
        <p:grpSpPr>
          <a:xfrm>
            <a:off x="1371600" y="3505200"/>
            <a:ext cx="1828800" cy="2895600"/>
            <a:chOff x="1447800" y="1447800"/>
            <a:chExt cx="1828800" cy="2895600"/>
          </a:xfrm>
          <a:scene3d>
            <a:camera prst="isometricOffAxis1Left"/>
            <a:lightRig rig="threePt" dir="t"/>
          </a:scene3d>
        </p:grpSpPr>
        <p:cxnSp>
          <p:nvCxnSpPr>
            <p:cNvPr id="196" name="Gerade Verbindung 195"/>
            <p:cNvCxnSpPr/>
            <p:nvPr/>
          </p:nvCxnSpPr>
          <p:spPr bwMode="auto">
            <a:xfrm flipH="1">
              <a:off x="1600200" y="2895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 flipH="1">
              <a:off x="1600200" y="2895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8" name="Gruppieren 197"/>
            <p:cNvGrpSpPr/>
            <p:nvPr/>
          </p:nvGrpSpPr>
          <p:grpSpPr>
            <a:xfrm>
              <a:off x="2057400" y="2362200"/>
              <a:ext cx="533400" cy="762000"/>
              <a:chOff x="1600200" y="4419600"/>
              <a:chExt cx="533400" cy="762000"/>
            </a:xfrm>
          </p:grpSpPr>
          <p:sp>
            <p:nvSpPr>
              <p:cNvPr id="262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3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4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5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7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94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95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0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9" name="Gruppieren 198"/>
            <p:cNvGrpSpPr/>
            <p:nvPr/>
          </p:nvGrpSpPr>
          <p:grpSpPr>
            <a:xfrm flipH="1">
              <a:off x="1752600" y="2743200"/>
              <a:ext cx="609600" cy="609600"/>
              <a:chOff x="1295400" y="5334000"/>
              <a:chExt cx="609600" cy="609600"/>
            </a:xfrm>
          </p:grpSpPr>
          <p:cxnSp>
            <p:nvCxnSpPr>
              <p:cNvPr id="246" name="Gerade Verbindung 245"/>
              <p:cNvCxnSpPr/>
              <p:nvPr/>
            </p:nvCxnSpPr>
            <p:spPr bwMode="auto">
              <a:xfrm>
                <a:off x="1600200" y="53340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7" name="Gerade Verbindung 246"/>
              <p:cNvCxnSpPr/>
              <p:nvPr/>
            </p:nvCxnSpPr>
            <p:spPr bwMode="auto">
              <a:xfrm>
                <a:off x="1600200" y="5638800"/>
                <a:ext cx="0" cy="3048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9" name="Gerade Verbindung 258"/>
              <p:cNvCxnSpPr/>
              <p:nvPr/>
            </p:nvCxnSpPr>
            <p:spPr bwMode="auto">
              <a:xfrm>
                <a:off x="1447800" y="59436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0" name="Gerade Verbindung 259"/>
              <p:cNvCxnSpPr/>
              <p:nvPr/>
            </p:nvCxnSpPr>
            <p:spPr bwMode="auto">
              <a:xfrm flipH="1">
                <a:off x="1447800" y="5638800"/>
                <a:ext cx="30480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1" name="Gerade Verbindung 260"/>
              <p:cNvCxnSpPr/>
              <p:nvPr/>
            </p:nvCxnSpPr>
            <p:spPr bwMode="auto">
              <a:xfrm flipH="1">
                <a:off x="1295400" y="5562600"/>
                <a:ext cx="609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0" name="Gerade Verbindung 199"/>
            <p:cNvCxnSpPr/>
            <p:nvPr/>
          </p:nvCxnSpPr>
          <p:spPr bwMode="auto">
            <a:xfrm flipH="1" flipV="1">
              <a:off x="2057400" y="2743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>
              <a:off x="14478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Gerade Verbindung 203"/>
            <p:cNvCxnSpPr/>
            <p:nvPr/>
          </p:nvCxnSpPr>
          <p:spPr bwMode="auto">
            <a:xfrm>
              <a:off x="1600200" y="41148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" name="Ellipse 204"/>
            <p:cNvSpPr/>
            <p:nvPr/>
          </p:nvSpPr>
          <p:spPr bwMode="auto">
            <a:xfrm>
              <a:off x="2209800" y="2667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6" name="Gerade Verbindung 205"/>
            <p:cNvCxnSpPr/>
            <p:nvPr/>
          </p:nvCxnSpPr>
          <p:spPr bwMode="auto">
            <a:xfrm flipV="1">
              <a:off x="1600200" y="2362200"/>
              <a:ext cx="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Gerade Verbindung 206"/>
            <p:cNvCxnSpPr>
              <a:stCxn id="294" idx="1"/>
            </p:cNvCxnSpPr>
            <p:nvPr/>
          </p:nvCxnSpPr>
          <p:spPr bwMode="auto">
            <a:xfrm flipH="1">
              <a:off x="1600200" y="2362200"/>
              <a:ext cx="9906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1600200" y="22098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>
              <a:stCxn id="295" idx="0"/>
            </p:cNvCxnSpPr>
            <p:nvPr/>
          </p:nvCxnSpPr>
          <p:spPr bwMode="auto">
            <a:xfrm>
              <a:off x="2590800" y="3124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>
              <a:off x="2590800" y="32766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1" name="Gruppieren 210"/>
            <p:cNvGrpSpPr/>
            <p:nvPr/>
          </p:nvGrpSpPr>
          <p:grpSpPr>
            <a:xfrm flipH="1">
              <a:off x="2590800" y="3581400"/>
              <a:ext cx="533400" cy="762000"/>
              <a:chOff x="1600200" y="4419600"/>
              <a:chExt cx="533400" cy="762000"/>
            </a:xfrm>
          </p:grpSpPr>
          <p:sp>
            <p:nvSpPr>
              <p:cNvPr id="238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9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40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41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42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43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44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45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2" name="Gerade Verbindung 211"/>
            <p:cNvCxnSpPr/>
            <p:nvPr/>
          </p:nvCxnSpPr>
          <p:spPr bwMode="auto">
            <a:xfrm>
              <a:off x="24384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3" name="Gruppieren 212"/>
            <p:cNvGrpSpPr/>
            <p:nvPr/>
          </p:nvGrpSpPr>
          <p:grpSpPr>
            <a:xfrm flipH="1">
              <a:off x="1600200" y="1600200"/>
              <a:ext cx="1066800" cy="2514600"/>
              <a:chOff x="533400" y="1600200"/>
              <a:chExt cx="1066800" cy="2514600"/>
            </a:xfrm>
          </p:grpSpPr>
          <p:grpSp>
            <p:nvGrpSpPr>
              <p:cNvPr id="217" name="Gruppieren 216"/>
              <p:cNvGrpSpPr/>
              <p:nvPr/>
            </p:nvGrpSpPr>
            <p:grpSpPr>
              <a:xfrm>
                <a:off x="1066800" y="3352800"/>
                <a:ext cx="533400" cy="762000"/>
                <a:chOff x="1600200" y="4419600"/>
                <a:chExt cx="533400" cy="762000"/>
              </a:xfrm>
            </p:grpSpPr>
            <p:sp>
              <p:nvSpPr>
                <p:cNvPr id="230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1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2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3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4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5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6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237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18" name="Gerade Verbindung mit Pfeil 217"/>
              <p:cNvCxnSpPr/>
              <p:nvPr/>
            </p:nvCxnSpPr>
            <p:spPr bwMode="auto">
              <a:xfrm>
                <a:off x="762000" y="3733800"/>
                <a:ext cx="3048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" name="Gerade Verbindung 218"/>
              <p:cNvCxnSpPr/>
              <p:nvPr/>
            </p:nvCxnSpPr>
            <p:spPr bwMode="auto">
              <a:xfrm flipV="1">
                <a:off x="533400" y="1981200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20" name="Gruppieren 219"/>
              <p:cNvGrpSpPr/>
              <p:nvPr/>
            </p:nvGrpSpPr>
            <p:grpSpPr>
              <a:xfrm flipV="1">
                <a:off x="1066800" y="1600200"/>
                <a:ext cx="533400" cy="762000"/>
                <a:chOff x="1600200" y="4419600"/>
                <a:chExt cx="533400" cy="762000"/>
              </a:xfrm>
            </p:grpSpPr>
            <p:sp>
              <p:nvSpPr>
                <p:cNvPr id="221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2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3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4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5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7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8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229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214" name="Gerade Verbindung 213"/>
            <p:cNvCxnSpPr/>
            <p:nvPr/>
          </p:nvCxnSpPr>
          <p:spPr bwMode="auto">
            <a:xfrm flipV="1">
              <a:off x="1447800" y="1447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Gerade Verbindung 214"/>
            <p:cNvCxnSpPr/>
            <p:nvPr/>
          </p:nvCxnSpPr>
          <p:spPr bwMode="auto">
            <a:xfrm flipV="1">
              <a:off x="1600200" y="14478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6" name="Ellipse 215"/>
            <p:cNvSpPr/>
            <p:nvPr/>
          </p:nvSpPr>
          <p:spPr bwMode="auto">
            <a:xfrm>
              <a:off x="1828800" y="1905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/>
              <a:t>Komplexere Formen</a:t>
            </a:r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30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657600" y="1447800"/>
            <a:ext cx="5105400" cy="3429000"/>
            <a:chOff x="3657600" y="1447800"/>
            <a:chExt cx="5105400" cy="3429000"/>
          </a:xfrm>
        </p:grpSpPr>
        <p:cxnSp>
          <p:nvCxnSpPr>
            <p:cNvPr id="248" name="Gerade Verbindung 247"/>
            <p:cNvCxnSpPr/>
            <p:nvPr/>
          </p:nvCxnSpPr>
          <p:spPr bwMode="auto">
            <a:xfrm flipH="1">
              <a:off x="6934200" y="2895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9" name="Gerade Verbindung 248"/>
            <p:cNvCxnSpPr/>
            <p:nvPr/>
          </p:nvCxnSpPr>
          <p:spPr bwMode="auto">
            <a:xfrm flipH="1">
              <a:off x="6934200" y="2895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0" name="Gruppieren 249"/>
            <p:cNvGrpSpPr/>
            <p:nvPr/>
          </p:nvGrpSpPr>
          <p:grpSpPr>
            <a:xfrm>
              <a:off x="7391400" y="2362200"/>
              <a:ext cx="533400" cy="762000"/>
              <a:chOff x="1600200" y="4419600"/>
              <a:chExt cx="533400" cy="762000"/>
            </a:xfrm>
          </p:grpSpPr>
          <p:sp>
            <p:nvSpPr>
              <p:cNvPr id="25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5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5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5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5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5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5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5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6" name="Gruppieren 265"/>
            <p:cNvGrpSpPr/>
            <p:nvPr/>
          </p:nvGrpSpPr>
          <p:grpSpPr>
            <a:xfrm flipH="1">
              <a:off x="6934200" y="3352800"/>
              <a:ext cx="533400" cy="762000"/>
              <a:chOff x="1600200" y="4419600"/>
              <a:chExt cx="533400" cy="762000"/>
            </a:xfrm>
          </p:grpSpPr>
          <p:sp>
            <p:nvSpPr>
              <p:cNvPr id="26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6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7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7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7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7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7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76" name="Gerade Verbindung 275"/>
            <p:cNvCxnSpPr/>
            <p:nvPr/>
          </p:nvCxnSpPr>
          <p:spPr bwMode="auto">
            <a:xfrm>
              <a:off x="5715000" y="4114800"/>
              <a:ext cx="1219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7" name="Gerade Verbindung mit Pfeil 276"/>
            <p:cNvCxnSpPr/>
            <p:nvPr/>
          </p:nvCxnSpPr>
          <p:spPr bwMode="auto">
            <a:xfrm rot="10800000">
              <a:off x="7239000" y="3733800"/>
              <a:ext cx="3048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8" name="Ellipse 277"/>
            <p:cNvSpPr/>
            <p:nvPr/>
          </p:nvSpPr>
          <p:spPr bwMode="auto">
            <a:xfrm>
              <a:off x="7543800" y="2667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79" name="Gerade Verbindung 278"/>
            <p:cNvCxnSpPr/>
            <p:nvPr/>
          </p:nvCxnSpPr>
          <p:spPr bwMode="auto">
            <a:xfrm flipV="1">
              <a:off x="6934200" y="2362200"/>
              <a:ext cx="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0" name="Gerade Verbindung 279"/>
            <p:cNvCxnSpPr>
              <a:stCxn id="256" idx="1"/>
            </p:cNvCxnSpPr>
            <p:nvPr/>
          </p:nvCxnSpPr>
          <p:spPr bwMode="auto">
            <a:xfrm flipH="1">
              <a:off x="6934200" y="2362200"/>
              <a:ext cx="9906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" name="Gerade Verbindung 280"/>
            <p:cNvCxnSpPr/>
            <p:nvPr/>
          </p:nvCxnSpPr>
          <p:spPr bwMode="auto">
            <a:xfrm>
              <a:off x="6934200" y="22098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2" name="Gerade Verbindung 281"/>
            <p:cNvCxnSpPr>
              <a:stCxn id="257" idx="0"/>
            </p:cNvCxnSpPr>
            <p:nvPr/>
          </p:nvCxnSpPr>
          <p:spPr bwMode="auto">
            <a:xfrm>
              <a:off x="7924800" y="3124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3" name="Gerade Verbindung 282"/>
            <p:cNvCxnSpPr/>
            <p:nvPr/>
          </p:nvCxnSpPr>
          <p:spPr bwMode="auto">
            <a:xfrm>
              <a:off x="7924800" y="32766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4" name="Gruppieren 283"/>
            <p:cNvGrpSpPr/>
            <p:nvPr/>
          </p:nvGrpSpPr>
          <p:grpSpPr>
            <a:xfrm flipH="1">
              <a:off x="7924800" y="3581400"/>
              <a:ext cx="533400" cy="762000"/>
              <a:chOff x="1600200" y="4419600"/>
              <a:chExt cx="533400" cy="762000"/>
            </a:xfrm>
          </p:grpSpPr>
          <p:sp>
            <p:nvSpPr>
              <p:cNvPr id="28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8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8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8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8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9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9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9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93" name="Gerade Verbindung 292"/>
            <p:cNvCxnSpPr/>
            <p:nvPr/>
          </p:nvCxnSpPr>
          <p:spPr bwMode="auto">
            <a:xfrm>
              <a:off x="77724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6" name="Gruppieren 295"/>
            <p:cNvGrpSpPr/>
            <p:nvPr/>
          </p:nvGrpSpPr>
          <p:grpSpPr>
            <a:xfrm flipH="1" flipV="1">
              <a:off x="6934200" y="1600200"/>
              <a:ext cx="533400" cy="762000"/>
              <a:chOff x="1600200" y="4419600"/>
              <a:chExt cx="533400" cy="762000"/>
            </a:xfrm>
          </p:grpSpPr>
          <p:sp>
            <p:nvSpPr>
              <p:cNvPr id="29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9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9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0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0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0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0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0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05" name="Gerade Verbindung 304"/>
            <p:cNvCxnSpPr/>
            <p:nvPr/>
          </p:nvCxnSpPr>
          <p:spPr bwMode="auto">
            <a:xfrm flipV="1">
              <a:off x="6781800" y="1447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6" name="Gerade Verbindung 305"/>
            <p:cNvCxnSpPr/>
            <p:nvPr/>
          </p:nvCxnSpPr>
          <p:spPr bwMode="auto">
            <a:xfrm flipV="1">
              <a:off x="6934200" y="14478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" name="Ellipse 306"/>
            <p:cNvSpPr/>
            <p:nvPr/>
          </p:nvSpPr>
          <p:spPr bwMode="auto">
            <a:xfrm>
              <a:off x="7162800" y="1905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09" name="Gerade Verbindung 308"/>
            <p:cNvCxnSpPr/>
            <p:nvPr/>
          </p:nvCxnSpPr>
          <p:spPr bwMode="auto">
            <a:xfrm>
              <a:off x="5715000" y="2895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0" name="Gerade Verbindung 309"/>
            <p:cNvCxnSpPr/>
            <p:nvPr/>
          </p:nvCxnSpPr>
          <p:spPr bwMode="auto">
            <a:xfrm>
              <a:off x="5715000" y="2895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11" name="Gruppieren 310"/>
            <p:cNvGrpSpPr/>
            <p:nvPr/>
          </p:nvGrpSpPr>
          <p:grpSpPr>
            <a:xfrm flipH="1">
              <a:off x="4724400" y="2362200"/>
              <a:ext cx="533400" cy="762000"/>
              <a:chOff x="1600200" y="4419600"/>
              <a:chExt cx="533400" cy="762000"/>
            </a:xfrm>
          </p:grpSpPr>
          <p:sp>
            <p:nvSpPr>
              <p:cNvPr id="352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3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4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5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6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7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8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59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2" name="Gruppieren 311"/>
            <p:cNvGrpSpPr/>
            <p:nvPr/>
          </p:nvGrpSpPr>
          <p:grpSpPr>
            <a:xfrm>
              <a:off x="5181600" y="3352800"/>
              <a:ext cx="533400" cy="762000"/>
              <a:chOff x="1600200" y="4419600"/>
              <a:chExt cx="533400" cy="762000"/>
            </a:xfrm>
          </p:grpSpPr>
          <p:sp>
            <p:nvSpPr>
              <p:cNvPr id="344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5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6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7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8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9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0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51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13" name="Gerade Verbindung 312"/>
            <p:cNvCxnSpPr/>
            <p:nvPr/>
          </p:nvCxnSpPr>
          <p:spPr bwMode="auto">
            <a:xfrm flipH="1">
              <a:off x="5715000" y="4114800"/>
              <a:ext cx="1219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4" name="Gerade Verbindung mit Pfeil 313"/>
            <p:cNvCxnSpPr/>
            <p:nvPr/>
          </p:nvCxnSpPr>
          <p:spPr bwMode="auto">
            <a:xfrm rot="10800000" flipH="1">
              <a:off x="5105400" y="3733800"/>
              <a:ext cx="3048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Ellipse 314"/>
            <p:cNvSpPr/>
            <p:nvPr/>
          </p:nvSpPr>
          <p:spPr bwMode="auto">
            <a:xfrm flipH="1">
              <a:off x="4953000" y="2667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16" name="Gerade Verbindung 315"/>
            <p:cNvCxnSpPr/>
            <p:nvPr/>
          </p:nvCxnSpPr>
          <p:spPr bwMode="auto">
            <a:xfrm flipH="1" flipV="1">
              <a:off x="5715000" y="2362200"/>
              <a:ext cx="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" name="Gerade Verbindung 316"/>
            <p:cNvCxnSpPr>
              <a:stCxn id="357" idx="1"/>
            </p:cNvCxnSpPr>
            <p:nvPr/>
          </p:nvCxnSpPr>
          <p:spPr bwMode="auto">
            <a:xfrm>
              <a:off x="4724399" y="2362200"/>
              <a:ext cx="9906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8" name="Gerade Verbindung 317"/>
            <p:cNvCxnSpPr/>
            <p:nvPr/>
          </p:nvCxnSpPr>
          <p:spPr bwMode="auto">
            <a:xfrm flipH="1">
              <a:off x="5715000" y="22098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9" name="Gerade Verbindung 318"/>
            <p:cNvCxnSpPr>
              <a:stCxn id="358" idx="0"/>
            </p:cNvCxnSpPr>
            <p:nvPr/>
          </p:nvCxnSpPr>
          <p:spPr bwMode="auto">
            <a:xfrm flipH="1">
              <a:off x="4724400" y="3124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0" name="Gerade Verbindung 319"/>
            <p:cNvCxnSpPr/>
            <p:nvPr/>
          </p:nvCxnSpPr>
          <p:spPr bwMode="auto">
            <a:xfrm flipH="1">
              <a:off x="4038600" y="32766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1" name="Gruppieren 320"/>
            <p:cNvGrpSpPr/>
            <p:nvPr/>
          </p:nvGrpSpPr>
          <p:grpSpPr>
            <a:xfrm>
              <a:off x="4191000" y="3581400"/>
              <a:ext cx="533400" cy="762000"/>
              <a:chOff x="1600200" y="4419600"/>
              <a:chExt cx="533400" cy="762000"/>
            </a:xfrm>
          </p:grpSpPr>
          <p:sp>
            <p:nvSpPr>
              <p:cNvPr id="33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7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8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4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22" name="Gerade Verbindung 321"/>
            <p:cNvCxnSpPr/>
            <p:nvPr/>
          </p:nvCxnSpPr>
          <p:spPr bwMode="auto">
            <a:xfrm flipH="1">
              <a:off x="45720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4" name="Gruppieren 323"/>
            <p:cNvGrpSpPr/>
            <p:nvPr/>
          </p:nvGrpSpPr>
          <p:grpSpPr>
            <a:xfrm flipV="1">
              <a:off x="5181600" y="1600200"/>
              <a:ext cx="533400" cy="762000"/>
              <a:chOff x="1600200" y="4419600"/>
              <a:chExt cx="533400" cy="762000"/>
            </a:xfrm>
          </p:grpSpPr>
          <p:sp>
            <p:nvSpPr>
              <p:cNvPr id="328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29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0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1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2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3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4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35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25" name="Gerade Verbindung 324"/>
            <p:cNvCxnSpPr/>
            <p:nvPr/>
          </p:nvCxnSpPr>
          <p:spPr bwMode="auto">
            <a:xfrm flipH="1" flipV="1">
              <a:off x="5562600" y="1447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Gerade Verbindung 325"/>
            <p:cNvCxnSpPr/>
            <p:nvPr/>
          </p:nvCxnSpPr>
          <p:spPr bwMode="auto">
            <a:xfrm flipH="1" flipV="1">
              <a:off x="5715000" y="14478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Ellipse 326"/>
            <p:cNvSpPr/>
            <p:nvPr/>
          </p:nvSpPr>
          <p:spPr bwMode="auto">
            <a:xfrm flipH="1">
              <a:off x="5334000" y="1905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360" name="Gruppieren 359"/>
            <p:cNvGrpSpPr/>
            <p:nvPr/>
          </p:nvGrpSpPr>
          <p:grpSpPr>
            <a:xfrm>
              <a:off x="5791200" y="4114800"/>
              <a:ext cx="533400" cy="762000"/>
              <a:chOff x="1600200" y="4419600"/>
              <a:chExt cx="533400" cy="762000"/>
            </a:xfrm>
          </p:grpSpPr>
          <p:sp>
            <p:nvSpPr>
              <p:cNvPr id="36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6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69" name="Gerade Verbindung 368"/>
            <p:cNvCxnSpPr/>
            <p:nvPr/>
          </p:nvCxnSpPr>
          <p:spPr bwMode="auto">
            <a:xfrm flipH="1">
              <a:off x="61722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2" name="Gruppieren 421"/>
            <p:cNvGrpSpPr/>
            <p:nvPr/>
          </p:nvGrpSpPr>
          <p:grpSpPr>
            <a:xfrm flipH="1">
              <a:off x="4953000" y="2743200"/>
              <a:ext cx="609600" cy="609600"/>
              <a:chOff x="1295400" y="5334000"/>
              <a:chExt cx="609600" cy="609600"/>
            </a:xfrm>
          </p:grpSpPr>
          <p:cxnSp>
            <p:nvCxnSpPr>
              <p:cNvPr id="423" name="Gerade Verbindung 422"/>
              <p:cNvCxnSpPr/>
              <p:nvPr/>
            </p:nvCxnSpPr>
            <p:spPr bwMode="auto">
              <a:xfrm>
                <a:off x="1600200" y="53340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4" name="Gerade Verbindung 423"/>
              <p:cNvCxnSpPr/>
              <p:nvPr/>
            </p:nvCxnSpPr>
            <p:spPr bwMode="auto">
              <a:xfrm>
                <a:off x="1600200" y="5638800"/>
                <a:ext cx="0" cy="3048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5" name="Gerade Verbindung 424"/>
              <p:cNvCxnSpPr/>
              <p:nvPr/>
            </p:nvCxnSpPr>
            <p:spPr bwMode="auto">
              <a:xfrm>
                <a:off x="1447800" y="59436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6" name="Gerade Verbindung 425"/>
              <p:cNvCxnSpPr/>
              <p:nvPr/>
            </p:nvCxnSpPr>
            <p:spPr bwMode="auto">
              <a:xfrm flipH="1">
                <a:off x="1447800" y="5638800"/>
                <a:ext cx="30480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7" name="Gerade Verbindung 426"/>
              <p:cNvCxnSpPr/>
              <p:nvPr/>
            </p:nvCxnSpPr>
            <p:spPr bwMode="auto">
              <a:xfrm flipH="1">
                <a:off x="1295400" y="5562600"/>
                <a:ext cx="609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8" name="Gruppieren 427"/>
            <p:cNvGrpSpPr/>
            <p:nvPr/>
          </p:nvGrpSpPr>
          <p:grpSpPr>
            <a:xfrm flipH="1">
              <a:off x="7086600" y="2743200"/>
              <a:ext cx="609600" cy="609600"/>
              <a:chOff x="1295400" y="5334000"/>
              <a:chExt cx="609600" cy="609600"/>
            </a:xfrm>
          </p:grpSpPr>
          <p:cxnSp>
            <p:nvCxnSpPr>
              <p:cNvPr id="429" name="Gerade Verbindung 428"/>
              <p:cNvCxnSpPr/>
              <p:nvPr/>
            </p:nvCxnSpPr>
            <p:spPr bwMode="auto">
              <a:xfrm>
                <a:off x="1600200" y="53340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0" name="Gerade Verbindung 429"/>
              <p:cNvCxnSpPr/>
              <p:nvPr/>
            </p:nvCxnSpPr>
            <p:spPr bwMode="auto">
              <a:xfrm>
                <a:off x="1600200" y="5638800"/>
                <a:ext cx="0" cy="3048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1" name="Gerade Verbindung 430"/>
              <p:cNvCxnSpPr/>
              <p:nvPr/>
            </p:nvCxnSpPr>
            <p:spPr bwMode="auto">
              <a:xfrm>
                <a:off x="1447800" y="59436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2" name="Gerade Verbindung 431"/>
              <p:cNvCxnSpPr/>
              <p:nvPr/>
            </p:nvCxnSpPr>
            <p:spPr bwMode="auto">
              <a:xfrm flipH="1">
                <a:off x="1447800" y="5638800"/>
                <a:ext cx="30480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3" name="Gerade Verbindung 432"/>
              <p:cNvCxnSpPr/>
              <p:nvPr/>
            </p:nvCxnSpPr>
            <p:spPr bwMode="auto">
              <a:xfrm flipH="1">
                <a:off x="1295400" y="5562600"/>
                <a:ext cx="609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" name="Gerade Verbindung mit Pfeil 4"/>
            <p:cNvCxnSpPr/>
            <p:nvPr/>
          </p:nvCxnSpPr>
          <p:spPr bwMode="auto">
            <a:xfrm>
              <a:off x="3657600" y="2819400"/>
              <a:ext cx="6096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mit Pfeil 190"/>
            <p:cNvCxnSpPr/>
            <p:nvPr/>
          </p:nvCxnSpPr>
          <p:spPr bwMode="auto">
            <a:xfrm>
              <a:off x="8153400" y="2819400"/>
              <a:ext cx="6096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Gerade Verbindung 6"/>
          <p:cNvCxnSpPr/>
          <p:nvPr/>
        </p:nvCxnSpPr>
        <p:spPr bwMode="auto">
          <a:xfrm>
            <a:off x="1143000" y="5791200"/>
            <a:ext cx="16764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2819400" y="4724400"/>
            <a:ext cx="0" cy="1981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V="1">
            <a:off x="6324600" y="1371600"/>
            <a:ext cx="0" cy="464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3" name="Textfeld 192"/>
          <p:cNvSpPr txBox="1"/>
          <p:nvPr/>
        </p:nvSpPr>
        <p:spPr>
          <a:xfrm>
            <a:off x="2971800" y="4724400"/>
            <a:ext cx="2187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Zwei single-</a:t>
            </a:r>
            <a:r>
              <a:rPr lang="de-DE" dirty="0" err="1" smtClean="0"/>
              <a:t>Ended</a:t>
            </a:r>
            <a:r>
              <a:rPr lang="de-DE" dirty="0" smtClean="0"/>
              <a:t> Verstärker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 bwMode="auto">
          <a:xfrm>
            <a:off x="1143000" y="1295400"/>
            <a:ext cx="22098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447800" y="1447800"/>
            <a:ext cx="1828800" cy="2895600"/>
            <a:chOff x="1447800" y="1447800"/>
            <a:chExt cx="1828800" cy="2895600"/>
          </a:xfrm>
        </p:grpSpPr>
        <p:cxnSp>
          <p:nvCxnSpPr>
            <p:cNvPr id="70" name="Gerade Verbindung 69"/>
            <p:cNvCxnSpPr/>
            <p:nvPr/>
          </p:nvCxnSpPr>
          <p:spPr bwMode="auto">
            <a:xfrm flipH="1">
              <a:off x="1600200" y="2895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 flipH="1">
              <a:off x="1600200" y="28956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2" name="Gruppieren 71"/>
            <p:cNvGrpSpPr/>
            <p:nvPr/>
          </p:nvGrpSpPr>
          <p:grpSpPr>
            <a:xfrm>
              <a:off x="2057400" y="2362200"/>
              <a:ext cx="533400" cy="762000"/>
              <a:chOff x="1600200" y="4419600"/>
              <a:chExt cx="533400" cy="762000"/>
            </a:xfrm>
          </p:grpSpPr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7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8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9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0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91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2" name="Gruppieren 91"/>
            <p:cNvGrpSpPr/>
            <p:nvPr/>
          </p:nvGrpSpPr>
          <p:grpSpPr>
            <a:xfrm flipH="1">
              <a:off x="1752600" y="2743200"/>
              <a:ext cx="609600" cy="609600"/>
              <a:chOff x="1295400" y="5334000"/>
              <a:chExt cx="609600" cy="609600"/>
            </a:xfrm>
          </p:grpSpPr>
          <p:cxnSp>
            <p:nvCxnSpPr>
              <p:cNvPr id="93" name="Gerade Verbindung 92"/>
              <p:cNvCxnSpPr/>
              <p:nvPr/>
            </p:nvCxnSpPr>
            <p:spPr bwMode="auto">
              <a:xfrm>
                <a:off x="1600200" y="53340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 Verbindung 93"/>
              <p:cNvCxnSpPr/>
              <p:nvPr/>
            </p:nvCxnSpPr>
            <p:spPr bwMode="auto">
              <a:xfrm>
                <a:off x="1600200" y="5638800"/>
                <a:ext cx="0" cy="3048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 Verbindung 94"/>
              <p:cNvCxnSpPr/>
              <p:nvPr/>
            </p:nvCxnSpPr>
            <p:spPr bwMode="auto">
              <a:xfrm>
                <a:off x="1447800" y="59436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/>
            </p:nvCxnSpPr>
            <p:spPr bwMode="auto">
              <a:xfrm flipH="1">
                <a:off x="1447800" y="5638800"/>
                <a:ext cx="30480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1295400" y="5562600"/>
                <a:ext cx="6096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8" name="Gerade Verbindung 97"/>
            <p:cNvCxnSpPr/>
            <p:nvPr/>
          </p:nvCxnSpPr>
          <p:spPr bwMode="auto">
            <a:xfrm flipH="1" flipV="1">
              <a:off x="2057400" y="27432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14478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>
              <a:off x="1600200" y="41148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Ellipse 111"/>
            <p:cNvSpPr/>
            <p:nvPr/>
          </p:nvSpPr>
          <p:spPr bwMode="auto">
            <a:xfrm>
              <a:off x="2209800" y="2667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4" name="Gerade Verbindung 113"/>
            <p:cNvCxnSpPr/>
            <p:nvPr/>
          </p:nvCxnSpPr>
          <p:spPr bwMode="auto">
            <a:xfrm flipV="1">
              <a:off x="1600200" y="2362200"/>
              <a:ext cx="0" cy="533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>
              <a:stCxn id="89" idx="1"/>
            </p:cNvCxnSpPr>
            <p:nvPr/>
          </p:nvCxnSpPr>
          <p:spPr bwMode="auto">
            <a:xfrm flipH="1">
              <a:off x="1600200" y="2362200"/>
              <a:ext cx="9906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>
              <a:off x="1600200" y="22098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>
              <a:stCxn id="90" idx="0"/>
            </p:cNvCxnSpPr>
            <p:nvPr/>
          </p:nvCxnSpPr>
          <p:spPr bwMode="auto">
            <a:xfrm>
              <a:off x="2590800" y="3124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117"/>
            <p:cNvCxnSpPr/>
            <p:nvPr/>
          </p:nvCxnSpPr>
          <p:spPr bwMode="auto">
            <a:xfrm>
              <a:off x="2590800" y="3276600"/>
              <a:ext cx="685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8" name="Gruppieren 127"/>
            <p:cNvGrpSpPr/>
            <p:nvPr/>
          </p:nvGrpSpPr>
          <p:grpSpPr>
            <a:xfrm flipH="1">
              <a:off x="2590800" y="3581400"/>
              <a:ext cx="533400" cy="762000"/>
              <a:chOff x="1600200" y="4419600"/>
              <a:chExt cx="533400" cy="762000"/>
            </a:xfrm>
          </p:grpSpPr>
          <p:sp>
            <p:nvSpPr>
              <p:cNvPr id="129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1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3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4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5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6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7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8" name="Gerade Verbindung 137"/>
            <p:cNvCxnSpPr/>
            <p:nvPr/>
          </p:nvCxnSpPr>
          <p:spPr bwMode="auto">
            <a:xfrm>
              <a:off x="24384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" name="Gruppieren 1"/>
            <p:cNvGrpSpPr/>
            <p:nvPr/>
          </p:nvGrpSpPr>
          <p:grpSpPr>
            <a:xfrm flipH="1">
              <a:off x="1600200" y="1600200"/>
              <a:ext cx="1066800" cy="2514600"/>
              <a:chOff x="533400" y="1600200"/>
              <a:chExt cx="1066800" cy="2514600"/>
            </a:xfrm>
          </p:grpSpPr>
          <p:grpSp>
            <p:nvGrpSpPr>
              <p:cNvPr id="99" name="Gruppieren 98"/>
              <p:cNvGrpSpPr/>
              <p:nvPr/>
            </p:nvGrpSpPr>
            <p:grpSpPr>
              <a:xfrm>
                <a:off x="1066800" y="33528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00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1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2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3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4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5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6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07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10" name="Gerade Verbindung mit Pfeil 109"/>
              <p:cNvCxnSpPr/>
              <p:nvPr/>
            </p:nvCxnSpPr>
            <p:spPr bwMode="auto">
              <a:xfrm>
                <a:off x="762000" y="3733800"/>
                <a:ext cx="3048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V="1">
                <a:off x="533400" y="1981200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45" name="Gruppieren 144"/>
              <p:cNvGrpSpPr/>
              <p:nvPr/>
            </p:nvGrpSpPr>
            <p:grpSpPr>
              <a:xfrm flipV="1">
                <a:off x="1066800" y="16002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61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63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64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65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68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69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02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203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46" name="Gerade Verbindung 145"/>
            <p:cNvCxnSpPr/>
            <p:nvPr/>
          </p:nvCxnSpPr>
          <p:spPr bwMode="auto">
            <a:xfrm flipV="1">
              <a:off x="1447800" y="1447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 flipV="1">
              <a:off x="1600200" y="14478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6" name="Ellipse 225"/>
            <p:cNvSpPr/>
            <p:nvPr/>
          </p:nvSpPr>
          <p:spPr bwMode="auto">
            <a:xfrm>
              <a:off x="1828800" y="1905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23" name="Gerade Verbindung 322"/>
          <p:cNvCxnSpPr/>
          <p:nvPr/>
        </p:nvCxnSpPr>
        <p:spPr bwMode="auto">
          <a:xfrm flipV="1">
            <a:off x="1143000" y="46482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" name="Textfeld 369"/>
          <p:cNvSpPr txBox="1"/>
          <p:nvPr/>
        </p:nvSpPr>
        <p:spPr>
          <a:xfrm>
            <a:off x="7060221" y="4724400"/>
            <a:ext cx="1478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Differenzverstärker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5638800" y="3886200"/>
            <a:ext cx="12954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1" name="Textfeld 370"/>
          <p:cNvSpPr txBox="1"/>
          <p:nvPr/>
        </p:nvSpPr>
        <p:spPr>
          <a:xfrm>
            <a:off x="6715272" y="518160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Stromquelle</a:t>
            </a:r>
            <a:endParaRPr lang="de-DE" dirty="0"/>
          </a:p>
        </p:txBody>
      </p:sp>
      <p:sp>
        <p:nvSpPr>
          <p:cNvPr id="21" name="Freihandform 20"/>
          <p:cNvSpPr/>
          <p:nvPr/>
        </p:nvSpPr>
        <p:spPr bwMode="auto">
          <a:xfrm>
            <a:off x="571288" y="5359400"/>
            <a:ext cx="1083648" cy="800863"/>
          </a:xfrm>
          <a:custGeom>
            <a:avLst/>
            <a:gdLst>
              <a:gd name="connsiteX0" fmla="*/ 800312 w 1083648"/>
              <a:gd name="connsiteY0" fmla="*/ 254000 h 800863"/>
              <a:gd name="connsiteX1" fmla="*/ 1041612 w 1083648"/>
              <a:gd name="connsiteY1" fmla="*/ 774700 h 800863"/>
              <a:gd name="connsiteX2" fmla="*/ 38312 w 1083648"/>
              <a:gd name="connsiteY2" fmla="*/ 647700 h 800863"/>
              <a:gd name="connsiteX3" fmla="*/ 305012 w 1083648"/>
              <a:gd name="connsiteY3" fmla="*/ 0 h 80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648" h="800863">
                <a:moveTo>
                  <a:pt x="800312" y="254000"/>
                </a:moveTo>
                <a:cubicBezTo>
                  <a:pt x="984462" y="481541"/>
                  <a:pt x="1168612" y="709083"/>
                  <a:pt x="1041612" y="774700"/>
                </a:cubicBezTo>
                <a:cubicBezTo>
                  <a:pt x="914612" y="840317"/>
                  <a:pt x="161078" y="776816"/>
                  <a:pt x="38312" y="647700"/>
                </a:cubicBezTo>
                <a:cubicBezTo>
                  <a:pt x="-84454" y="518584"/>
                  <a:pt x="110279" y="259292"/>
                  <a:pt x="305012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/>
              <a:t>Komplexere Formen</a:t>
            </a:r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31</a:t>
            </a:fld>
            <a:endParaRPr lang="de-DE" altLang="de-DE" sz="1400">
              <a:latin typeface="Arial" charset="0"/>
            </a:endParaRPr>
          </a:p>
        </p:txBody>
      </p:sp>
      <p:cxnSp>
        <p:nvCxnSpPr>
          <p:cNvPr id="248" name="Gerade Verbindung 247"/>
          <p:cNvCxnSpPr/>
          <p:nvPr/>
        </p:nvCxnSpPr>
        <p:spPr bwMode="auto">
          <a:xfrm flipH="1">
            <a:off x="69342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Gerade Verbindung 248"/>
          <p:cNvCxnSpPr/>
          <p:nvPr/>
        </p:nvCxnSpPr>
        <p:spPr bwMode="auto">
          <a:xfrm flipH="1">
            <a:off x="6934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0" name="Gruppieren 249"/>
          <p:cNvGrpSpPr/>
          <p:nvPr/>
        </p:nvGrpSpPr>
        <p:grpSpPr>
          <a:xfrm>
            <a:off x="7391400" y="2362200"/>
            <a:ext cx="533400" cy="762000"/>
            <a:chOff x="1600200" y="4419600"/>
            <a:chExt cx="533400" cy="762000"/>
          </a:xfrm>
        </p:grpSpPr>
        <p:sp>
          <p:nvSpPr>
            <p:cNvPr id="25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2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3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5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" name="Gruppieren 265"/>
          <p:cNvGrpSpPr/>
          <p:nvPr/>
        </p:nvGrpSpPr>
        <p:grpSpPr>
          <a:xfrm flipH="1">
            <a:off x="6934200" y="3352800"/>
            <a:ext cx="533400" cy="762000"/>
            <a:chOff x="1600200" y="4419600"/>
            <a:chExt cx="533400" cy="762000"/>
          </a:xfrm>
        </p:grpSpPr>
        <p:sp>
          <p:nvSpPr>
            <p:cNvPr id="26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7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" name="Gerade Verbindung 275"/>
          <p:cNvCxnSpPr/>
          <p:nvPr/>
        </p:nvCxnSpPr>
        <p:spPr bwMode="auto">
          <a:xfrm>
            <a:off x="57150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" name="Gerade Verbindung mit Pfeil 276"/>
          <p:cNvCxnSpPr/>
          <p:nvPr/>
        </p:nvCxnSpPr>
        <p:spPr bwMode="auto">
          <a:xfrm rot="10800000">
            <a:off x="72390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8" name="Ellipse 277"/>
          <p:cNvSpPr/>
          <p:nvPr/>
        </p:nvSpPr>
        <p:spPr bwMode="auto">
          <a:xfrm>
            <a:off x="75438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9" name="Gerade Verbindung 278"/>
          <p:cNvCxnSpPr/>
          <p:nvPr/>
        </p:nvCxnSpPr>
        <p:spPr bwMode="auto">
          <a:xfrm flipV="1">
            <a:off x="69342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Gerade Verbindung 279"/>
          <p:cNvCxnSpPr>
            <a:stCxn id="256" idx="1"/>
          </p:cNvCxnSpPr>
          <p:nvPr/>
        </p:nvCxnSpPr>
        <p:spPr bwMode="auto">
          <a:xfrm flipH="1">
            <a:off x="6934200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Gerade Verbindung 280"/>
          <p:cNvCxnSpPr/>
          <p:nvPr/>
        </p:nvCxnSpPr>
        <p:spPr bwMode="auto">
          <a:xfrm>
            <a:off x="69342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Gerade Verbindung 281"/>
          <p:cNvCxnSpPr>
            <a:stCxn id="257" idx="0"/>
          </p:cNvCxnSpPr>
          <p:nvPr/>
        </p:nvCxnSpPr>
        <p:spPr bwMode="auto">
          <a:xfrm>
            <a:off x="79248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Gerade Verbindung 282"/>
          <p:cNvCxnSpPr/>
          <p:nvPr/>
        </p:nvCxnSpPr>
        <p:spPr bwMode="auto">
          <a:xfrm>
            <a:off x="7924800" y="3276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4" name="Gruppieren 283"/>
          <p:cNvGrpSpPr/>
          <p:nvPr/>
        </p:nvGrpSpPr>
        <p:grpSpPr>
          <a:xfrm flipH="1">
            <a:off x="7924800" y="3581400"/>
            <a:ext cx="533400" cy="762000"/>
            <a:chOff x="1600200" y="4419600"/>
            <a:chExt cx="533400" cy="762000"/>
          </a:xfrm>
        </p:grpSpPr>
        <p:sp>
          <p:nvSpPr>
            <p:cNvPr id="285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6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7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8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9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0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1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92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3" name="Gerade Verbindung 292"/>
          <p:cNvCxnSpPr/>
          <p:nvPr/>
        </p:nvCxnSpPr>
        <p:spPr bwMode="auto">
          <a:xfrm>
            <a:off x="77724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6" name="Gruppieren 295"/>
          <p:cNvGrpSpPr/>
          <p:nvPr/>
        </p:nvGrpSpPr>
        <p:grpSpPr>
          <a:xfrm flipH="1" flipV="1">
            <a:off x="6934200" y="1600200"/>
            <a:ext cx="533400" cy="762000"/>
            <a:chOff x="1600200" y="4419600"/>
            <a:chExt cx="533400" cy="762000"/>
          </a:xfrm>
        </p:grpSpPr>
        <p:sp>
          <p:nvSpPr>
            <p:cNvPr id="29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0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05" name="Gerade Verbindung 304"/>
          <p:cNvCxnSpPr/>
          <p:nvPr/>
        </p:nvCxnSpPr>
        <p:spPr bwMode="auto">
          <a:xfrm flipV="1">
            <a:off x="67818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6" name="Gerade Verbindung 305"/>
          <p:cNvCxnSpPr/>
          <p:nvPr/>
        </p:nvCxnSpPr>
        <p:spPr bwMode="auto">
          <a:xfrm flipV="1">
            <a:off x="69342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Ellipse 306"/>
          <p:cNvSpPr/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" name="Gerade Verbindung 308"/>
          <p:cNvCxnSpPr/>
          <p:nvPr/>
        </p:nvCxnSpPr>
        <p:spPr bwMode="auto">
          <a:xfrm>
            <a:off x="57150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" name="Gerade Verbindung 309"/>
          <p:cNvCxnSpPr/>
          <p:nvPr/>
        </p:nvCxnSpPr>
        <p:spPr bwMode="auto">
          <a:xfrm>
            <a:off x="57150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1" name="Gruppieren 310"/>
          <p:cNvGrpSpPr/>
          <p:nvPr/>
        </p:nvGrpSpPr>
        <p:grpSpPr>
          <a:xfrm flipH="1">
            <a:off x="4724400" y="2362200"/>
            <a:ext cx="533400" cy="762000"/>
            <a:chOff x="1600200" y="4419600"/>
            <a:chExt cx="533400" cy="762000"/>
          </a:xfrm>
        </p:grpSpPr>
        <p:sp>
          <p:nvSpPr>
            <p:cNvPr id="35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6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7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8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59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2" name="Gruppieren 311"/>
          <p:cNvGrpSpPr/>
          <p:nvPr/>
        </p:nvGrpSpPr>
        <p:grpSpPr>
          <a:xfrm>
            <a:off x="5181600" y="3352800"/>
            <a:ext cx="533400" cy="762000"/>
            <a:chOff x="1600200" y="4419600"/>
            <a:chExt cx="533400" cy="762000"/>
          </a:xfrm>
        </p:grpSpPr>
        <p:sp>
          <p:nvSpPr>
            <p:cNvPr id="344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5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6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5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3" name="Gerade Verbindung 312"/>
          <p:cNvCxnSpPr/>
          <p:nvPr/>
        </p:nvCxnSpPr>
        <p:spPr bwMode="auto">
          <a:xfrm flipH="1">
            <a:off x="57150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" name="Gerade Verbindung mit Pfeil 313"/>
          <p:cNvCxnSpPr/>
          <p:nvPr/>
        </p:nvCxnSpPr>
        <p:spPr bwMode="auto">
          <a:xfrm rot="10800000" flipH="1">
            <a:off x="51054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5" name="Ellipse 314"/>
          <p:cNvSpPr/>
          <p:nvPr/>
        </p:nvSpPr>
        <p:spPr bwMode="auto">
          <a:xfrm flipH="1">
            <a:off x="49530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16" name="Gerade Verbindung 315"/>
          <p:cNvCxnSpPr/>
          <p:nvPr/>
        </p:nvCxnSpPr>
        <p:spPr bwMode="auto">
          <a:xfrm flipH="1" flipV="1">
            <a:off x="57150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" name="Gerade Verbindung 316"/>
          <p:cNvCxnSpPr>
            <a:stCxn id="357" idx="1"/>
          </p:cNvCxnSpPr>
          <p:nvPr/>
        </p:nvCxnSpPr>
        <p:spPr bwMode="auto">
          <a:xfrm>
            <a:off x="4724399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" name="Gerade Verbindung 317"/>
          <p:cNvCxnSpPr/>
          <p:nvPr/>
        </p:nvCxnSpPr>
        <p:spPr bwMode="auto">
          <a:xfrm flipH="1">
            <a:off x="57150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9" name="Gerade Verbindung 318"/>
          <p:cNvCxnSpPr>
            <a:stCxn id="358" idx="0"/>
          </p:cNvCxnSpPr>
          <p:nvPr/>
        </p:nvCxnSpPr>
        <p:spPr bwMode="auto">
          <a:xfrm flipH="1">
            <a:off x="47244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Gerade Verbindung 319"/>
          <p:cNvCxnSpPr/>
          <p:nvPr/>
        </p:nvCxnSpPr>
        <p:spPr bwMode="auto">
          <a:xfrm flipH="1">
            <a:off x="4038600" y="3276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1" name="Gruppieren 320"/>
          <p:cNvGrpSpPr/>
          <p:nvPr/>
        </p:nvGrpSpPr>
        <p:grpSpPr>
          <a:xfrm>
            <a:off x="4191000" y="3581400"/>
            <a:ext cx="533400" cy="762000"/>
            <a:chOff x="1600200" y="4419600"/>
            <a:chExt cx="533400" cy="762000"/>
          </a:xfrm>
        </p:grpSpPr>
        <p:sp>
          <p:nvSpPr>
            <p:cNvPr id="336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7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8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9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0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1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4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2" name="Gerade Verbindung 321"/>
          <p:cNvCxnSpPr/>
          <p:nvPr/>
        </p:nvCxnSpPr>
        <p:spPr bwMode="auto">
          <a:xfrm flipH="1">
            <a:off x="45720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4" name="Gruppieren 323"/>
          <p:cNvGrpSpPr/>
          <p:nvPr/>
        </p:nvGrpSpPr>
        <p:grpSpPr>
          <a:xfrm flipV="1">
            <a:off x="5181600" y="1600200"/>
            <a:ext cx="533400" cy="762000"/>
            <a:chOff x="1600200" y="4419600"/>
            <a:chExt cx="533400" cy="762000"/>
          </a:xfrm>
        </p:grpSpPr>
        <p:sp>
          <p:nvSpPr>
            <p:cNvPr id="328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29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0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1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2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3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4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35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5" name="Gerade Verbindung 324"/>
          <p:cNvCxnSpPr/>
          <p:nvPr/>
        </p:nvCxnSpPr>
        <p:spPr bwMode="auto">
          <a:xfrm flipH="1" flipV="1">
            <a:off x="55626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Gerade Verbindung 325"/>
          <p:cNvCxnSpPr/>
          <p:nvPr/>
        </p:nvCxnSpPr>
        <p:spPr bwMode="auto">
          <a:xfrm flipH="1" flipV="1">
            <a:off x="57150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" name="Ellipse 326"/>
          <p:cNvSpPr/>
          <p:nvPr/>
        </p:nvSpPr>
        <p:spPr bwMode="auto">
          <a:xfrm flipH="1">
            <a:off x="53340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60" name="Gruppieren 359"/>
          <p:cNvGrpSpPr/>
          <p:nvPr/>
        </p:nvGrpSpPr>
        <p:grpSpPr>
          <a:xfrm>
            <a:off x="5791200" y="4114800"/>
            <a:ext cx="533400" cy="762000"/>
            <a:chOff x="1600200" y="4419600"/>
            <a:chExt cx="533400" cy="762000"/>
          </a:xfrm>
        </p:grpSpPr>
        <p:sp>
          <p:nvSpPr>
            <p:cNvPr id="36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2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3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6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69" name="Gerade Verbindung 368"/>
          <p:cNvCxnSpPr/>
          <p:nvPr/>
        </p:nvCxnSpPr>
        <p:spPr bwMode="auto">
          <a:xfrm flipH="1">
            <a:off x="61722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1" name="Gerade Verbindung 380"/>
          <p:cNvCxnSpPr/>
          <p:nvPr/>
        </p:nvCxnSpPr>
        <p:spPr bwMode="auto">
          <a:xfrm flipV="1">
            <a:off x="37338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2" name="Gerade Verbindung 381"/>
          <p:cNvCxnSpPr/>
          <p:nvPr/>
        </p:nvCxnSpPr>
        <p:spPr bwMode="auto">
          <a:xfrm flipV="1">
            <a:off x="35814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6" name="Gruppieren 385"/>
          <p:cNvGrpSpPr/>
          <p:nvPr/>
        </p:nvGrpSpPr>
        <p:grpSpPr>
          <a:xfrm flipH="1" flipV="1">
            <a:off x="3733800" y="1600200"/>
            <a:ext cx="533400" cy="762000"/>
            <a:chOff x="1600200" y="4419600"/>
            <a:chExt cx="533400" cy="762000"/>
          </a:xfrm>
        </p:grpSpPr>
        <p:sp>
          <p:nvSpPr>
            <p:cNvPr id="39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97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87" name="Gerade Verbindung 386"/>
          <p:cNvCxnSpPr/>
          <p:nvPr/>
        </p:nvCxnSpPr>
        <p:spPr bwMode="auto">
          <a:xfrm flipV="1">
            <a:off x="3733800" y="2362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8" name="Gerade Verbindung 387"/>
          <p:cNvCxnSpPr/>
          <p:nvPr/>
        </p:nvCxnSpPr>
        <p:spPr bwMode="auto">
          <a:xfrm flipV="1">
            <a:off x="4267200" y="1981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6" name="Ellipse 405"/>
          <p:cNvSpPr/>
          <p:nvPr/>
        </p:nvSpPr>
        <p:spPr bwMode="auto">
          <a:xfrm>
            <a:off x="39624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7" name="Gerade Verbindung mit Pfeil 406"/>
          <p:cNvCxnSpPr>
            <a:stCxn id="395" idx="0"/>
            <a:endCxn id="411" idx="0"/>
          </p:cNvCxnSpPr>
          <p:nvPr/>
        </p:nvCxnSpPr>
        <p:spPr bwMode="auto">
          <a:xfrm>
            <a:off x="3733800" y="2133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8" name="Gruppieren 407"/>
          <p:cNvGrpSpPr/>
          <p:nvPr/>
        </p:nvGrpSpPr>
        <p:grpSpPr>
          <a:xfrm>
            <a:off x="3581400" y="2514600"/>
            <a:ext cx="304800" cy="609600"/>
            <a:chOff x="4038600" y="3352800"/>
            <a:chExt cx="304800" cy="609600"/>
          </a:xfrm>
        </p:grpSpPr>
        <p:sp>
          <p:nvSpPr>
            <p:cNvPr id="409" name="Ellipse 408"/>
            <p:cNvSpPr/>
            <p:nvPr/>
          </p:nvSpPr>
          <p:spPr bwMode="auto">
            <a:xfrm>
              <a:off x="4038600" y="3505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0" name="Gerade Verbindung 409"/>
            <p:cNvCxnSpPr>
              <a:stCxn id="409" idx="4"/>
            </p:cNvCxnSpPr>
            <p:nvPr/>
          </p:nvCxnSpPr>
          <p:spPr bwMode="auto">
            <a:xfrm>
              <a:off x="4191000" y="3810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Ellipse 410"/>
            <p:cNvSpPr/>
            <p:nvPr/>
          </p:nvSpPr>
          <p:spPr bwMode="auto">
            <a:xfrm>
              <a:off x="4038600" y="3352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2" name="Gerade Verbindung 411"/>
            <p:cNvCxnSpPr/>
            <p:nvPr/>
          </p:nvCxnSpPr>
          <p:spPr bwMode="auto">
            <a:xfrm>
              <a:off x="4038600" y="3962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uppieren 1"/>
          <p:cNvGrpSpPr/>
          <p:nvPr/>
        </p:nvGrpSpPr>
        <p:grpSpPr>
          <a:xfrm flipH="1">
            <a:off x="2209800" y="2819400"/>
            <a:ext cx="685800" cy="1524000"/>
            <a:chOff x="2209800" y="2819400"/>
            <a:chExt cx="685800" cy="1524000"/>
          </a:xfrm>
        </p:grpSpPr>
        <p:grpSp>
          <p:nvGrpSpPr>
            <p:cNvPr id="370" name="Gruppieren 369"/>
            <p:cNvGrpSpPr/>
            <p:nvPr/>
          </p:nvGrpSpPr>
          <p:grpSpPr>
            <a:xfrm>
              <a:off x="2209800" y="3581400"/>
              <a:ext cx="533400" cy="762000"/>
              <a:chOff x="1600200" y="4419600"/>
              <a:chExt cx="533400" cy="762000"/>
            </a:xfrm>
          </p:grpSpPr>
          <p:sp>
            <p:nvSpPr>
              <p:cNvPr id="37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7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79" name="Gerade Verbindung 378"/>
            <p:cNvCxnSpPr/>
            <p:nvPr/>
          </p:nvCxnSpPr>
          <p:spPr bwMode="auto">
            <a:xfrm>
              <a:off x="25908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" name="Gerade Verbindung 412"/>
            <p:cNvCxnSpPr/>
            <p:nvPr/>
          </p:nvCxnSpPr>
          <p:spPr bwMode="auto">
            <a:xfrm flipV="1">
              <a:off x="2286000" y="3581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4" name="Gerade Verbindung 413"/>
            <p:cNvCxnSpPr>
              <a:endCxn id="376" idx="1"/>
            </p:cNvCxnSpPr>
            <p:nvPr/>
          </p:nvCxnSpPr>
          <p:spPr bwMode="auto">
            <a:xfrm>
              <a:off x="2286000" y="3581400"/>
              <a:ext cx="4572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" name="Gruppieren 414"/>
            <p:cNvGrpSpPr/>
            <p:nvPr/>
          </p:nvGrpSpPr>
          <p:grpSpPr>
            <a:xfrm flipV="1">
              <a:off x="2590800" y="2819400"/>
              <a:ext cx="304800" cy="609600"/>
              <a:chOff x="4038600" y="3352800"/>
              <a:chExt cx="304800" cy="609600"/>
            </a:xfrm>
          </p:grpSpPr>
          <p:sp>
            <p:nvSpPr>
              <p:cNvPr id="416" name="Ellipse 415"/>
              <p:cNvSpPr/>
              <p:nvPr/>
            </p:nvSpPr>
            <p:spPr bwMode="auto">
              <a:xfrm>
                <a:off x="4038600" y="3505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17" name="Gerade Verbindung 416"/>
              <p:cNvCxnSpPr>
                <a:stCxn id="416" idx="4"/>
              </p:cNvCxnSpPr>
              <p:nvPr/>
            </p:nvCxnSpPr>
            <p:spPr bwMode="auto">
              <a:xfrm>
                <a:off x="4191000" y="3810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8" name="Ellipse 417"/>
              <p:cNvSpPr/>
              <p:nvPr/>
            </p:nvSpPr>
            <p:spPr bwMode="auto">
              <a:xfrm>
                <a:off x="4038600" y="33528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19" name="Gerade Verbindung 418"/>
              <p:cNvCxnSpPr/>
              <p:nvPr/>
            </p:nvCxnSpPr>
            <p:spPr bwMode="auto">
              <a:xfrm>
                <a:off x="4038600" y="3962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20" name="Gerade Verbindung mit Pfeil 419"/>
            <p:cNvCxnSpPr>
              <a:stCxn id="418" idx="0"/>
              <a:endCxn id="376" idx="1"/>
            </p:cNvCxnSpPr>
            <p:nvPr/>
          </p:nvCxnSpPr>
          <p:spPr bwMode="auto">
            <a:xfrm>
              <a:off x="2743200" y="3429000"/>
              <a:ext cx="1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" name="Gerade Verbindung 3"/>
          <p:cNvCxnSpPr/>
          <p:nvPr/>
        </p:nvCxnSpPr>
        <p:spPr bwMode="auto">
          <a:xfrm>
            <a:off x="4267200" y="198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5257800" y="1981200"/>
            <a:ext cx="2209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895600" y="3962400"/>
            <a:ext cx="137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038600" y="39624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4038600" y="51816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8458200" y="39624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8" name="Gruppieren 227"/>
          <p:cNvGrpSpPr/>
          <p:nvPr/>
        </p:nvGrpSpPr>
        <p:grpSpPr>
          <a:xfrm flipH="1">
            <a:off x="4953000" y="2743200"/>
            <a:ext cx="609600" cy="609600"/>
            <a:chOff x="1295400" y="5334000"/>
            <a:chExt cx="609600" cy="609600"/>
          </a:xfrm>
        </p:grpSpPr>
        <p:cxnSp>
          <p:nvCxnSpPr>
            <p:cNvPr id="229" name="Gerade Verbindung 228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Gerade Verbindung 229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Gerade Verbindung 230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Gerade Verbindung 231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4" name="Gruppieren 233"/>
          <p:cNvGrpSpPr/>
          <p:nvPr/>
        </p:nvGrpSpPr>
        <p:grpSpPr>
          <a:xfrm flipH="1">
            <a:off x="7086600" y="2743200"/>
            <a:ext cx="609600" cy="609600"/>
            <a:chOff x="1295400" y="5334000"/>
            <a:chExt cx="609600" cy="609600"/>
          </a:xfrm>
        </p:grpSpPr>
        <p:cxnSp>
          <p:nvCxnSpPr>
            <p:cNvPr id="235" name="Gerade Verbindung 234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>
            <a:off x="5791200" y="4495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4343400" y="5486400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Gleichtaktregelung</a:t>
            </a:r>
            <a:endParaRPr lang="de-DE" dirty="0"/>
          </a:p>
        </p:txBody>
      </p:sp>
      <p:cxnSp>
        <p:nvCxnSpPr>
          <p:cNvPr id="174" name="Gerade Verbindung 173"/>
          <p:cNvCxnSpPr/>
          <p:nvPr/>
        </p:nvCxnSpPr>
        <p:spPr bwMode="auto">
          <a:xfrm>
            <a:off x="1600200" y="4495800"/>
            <a:ext cx="419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6" name="Gruppieren 175"/>
          <p:cNvGrpSpPr/>
          <p:nvPr/>
        </p:nvGrpSpPr>
        <p:grpSpPr>
          <a:xfrm flipH="1">
            <a:off x="990600" y="3352800"/>
            <a:ext cx="685800" cy="1524000"/>
            <a:chOff x="2209800" y="2819400"/>
            <a:chExt cx="685800" cy="1524000"/>
          </a:xfrm>
        </p:grpSpPr>
        <p:grpSp>
          <p:nvGrpSpPr>
            <p:cNvPr id="177" name="Gruppieren 176"/>
            <p:cNvGrpSpPr/>
            <p:nvPr/>
          </p:nvGrpSpPr>
          <p:grpSpPr>
            <a:xfrm>
              <a:off x="2209800" y="3581400"/>
              <a:ext cx="533400" cy="762000"/>
              <a:chOff x="1600200" y="4419600"/>
              <a:chExt cx="533400" cy="762000"/>
            </a:xfrm>
          </p:grpSpPr>
          <p:sp>
            <p:nvSpPr>
              <p:cNvPr id="18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8" name="Gerade Verbindung 177"/>
            <p:cNvCxnSpPr/>
            <p:nvPr/>
          </p:nvCxnSpPr>
          <p:spPr bwMode="auto">
            <a:xfrm>
              <a:off x="25908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 flipV="1">
              <a:off x="2286000" y="3581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>
              <a:endCxn id="192" idx="1"/>
            </p:cNvCxnSpPr>
            <p:nvPr/>
          </p:nvCxnSpPr>
          <p:spPr bwMode="auto">
            <a:xfrm>
              <a:off x="2286000" y="3581400"/>
              <a:ext cx="4572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1" name="Gruppieren 180"/>
            <p:cNvGrpSpPr/>
            <p:nvPr/>
          </p:nvGrpSpPr>
          <p:grpSpPr>
            <a:xfrm flipV="1">
              <a:off x="2590800" y="2819400"/>
              <a:ext cx="304800" cy="609600"/>
              <a:chOff x="4038600" y="3352800"/>
              <a:chExt cx="304800" cy="609600"/>
            </a:xfrm>
          </p:grpSpPr>
          <p:sp>
            <p:nvSpPr>
              <p:cNvPr id="183" name="Ellipse 182"/>
              <p:cNvSpPr/>
              <p:nvPr/>
            </p:nvSpPr>
            <p:spPr bwMode="auto">
              <a:xfrm>
                <a:off x="4038600" y="3505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84" name="Gerade Verbindung 183"/>
              <p:cNvCxnSpPr>
                <a:stCxn id="183" idx="4"/>
              </p:cNvCxnSpPr>
              <p:nvPr/>
            </p:nvCxnSpPr>
            <p:spPr bwMode="auto">
              <a:xfrm>
                <a:off x="4191000" y="3810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5" name="Ellipse 184"/>
              <p:cNvSpPr/>
              <p:nvPr/>
            </p:nvSpPr>
            <p:spPr bwMode="auto">
              <a:xfrm>
                <a:off x="4038600" y="33528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86" name="Gerade Verbindung 185"/>
              <p:cNvCxnSpPr/>
              <p:nvPr/>
            </p:nvCxnSpPr>
            <p:spPr bwMode="auto">
              <a:xfrm>
                <a:off x="4038600" y="3962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2" name="Gerade Verbindung mit Pfeil 181"/>
            <p:cNvCxnSpPr>
              <a:stCxn id="185" idx="0"/>
              <a:endCxn id="192" idx="1"/>
            </p:cNvCxnSpPr>
            <p:nvPr/>
          </p:nvCxnSpPr>
          <p:spPr bwMode="auto">
            <a:xfrm>
              <a:off x="2743200" y="3429000"/>
              <a:ext cx="1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5" name="Textfeld 194"/>
          <p:cNvSpPr txBox="1"/>
          <p:nvPr/>
        </p:nvSpPr>
        <p:spPr>
          <a:xfrm>
            <a:off x="1159374" y="1828800"/>
            <a:ext cx="1734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Vollständige </a:t>
            </a:r>
            <a:r>
              <a:rPr lang="de-DE" dirty="0" err="1" smtClean="0"/>
              <a:t>Schatlung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24200" y="27432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Ibais</a:t>
            </a:r>
            <a:endParaRPr lang="de-DE" dirty="0"/>
          </a:p>
        </p:txBody>
      </p:sp>
      <p:sp>
        <p:nvSpPr>
          <p:cNvPr id="197" name="Textfeld 196"/>
          <p:cNvSpPr txBox="1"/>
          <p:nvPr/>
        </p:nvSpPr>
        <p:spPr>
          <a:xfrm>
            <a:off x="1646746" y="3124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ILoad</a:t>
            </a:r>
            <a:endParaRPr lang="de-DE" dirty="0"/>
          </a:p>
        </p:txBody>
      </p:sp>
      <p:sp>
        <p:nvSpPr>
          <p:cNvPr id="198" name="Textfeld 197"/>
          <p:cNvSpPr txBox="1"/>
          <p:nvPr/>
        </p:nvSpPr>
        <p:spPr>
          <a:xfrm>
            <a:off x="1219200" y="3810000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Ibias</a:t>
            </a:r>
            <a:r>
              <a:rPr lang="de-DE" dirty="0" smtClean="0"/>
              <a:t> - </a:t>
            </a:r>
            <a:r>
              <a:rPr lang="de-DE" dirty="0" err="1" smtClean="0"/>
              <a:t>ILoad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29200" y="3429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In1</a:t>
            </a:r>
            <a:endParaRPr lang="de-DE" dirty="0"/>
          </a:p>
        </p:txBody>
      </p:sp>
      <p:sp>
        <p:nvSpPr>
          <p:cNvPr id="200" name="Textfeld 199"/>
          <p:cNvSpPr txBox="1"/>
          <p:nvPr/>
        </p:nvSpPr>
        <p:spPr>
          <a:xfrm>
            <a:off x="7162800" y="3429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In2</a:t>
            </a:r>
            <a:endParaRPr lang="de-DE" dirty="0"/>
          </a:p>
        </p:txBody>
      </p:sp>
      <p:sp>
        <p:nvSpPr>
          <p:cNvPr id="201" name="Textfeld 200"/>
          <p:cNvSpPr txBox="1"/>
          <p:nvPr/>
        </p:nvSpPr>
        <p:spPr>
          <a:xfrm>
            <a:off x="4054687" y="29718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Out1</a:t>
            </a:r>
            <a:endParaRPr lang="de-DE" dirty="0"/>
          </a:p>
        </p:txBody>
      </p:sp>
      <p:sp>
        <p:nvSpPr>
          <p:cNvPr id="202" name="Textfeld 201"/>
          <p:cNvSpPr txBox="1"/>
          <p:nvPr/>
        </p:nvSpPr>
        <p:spPr>
          <a:xfrm>
            <a:off x="8001000" y="29718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Out2</a:t>
            </a:r>
            <a:endParaRPr lang="de-DE" dirty="0"/>
          </a:p>
        </p:txBody>
      </p:sp>
      <p:sp>
        <p:nvSpPr>
          <p:cNvPr id="203" name="Textfeld 202"/>
          <p:cNvSpPr txBox="1"/>
          <p:nvPr/>
        </p:nvSpPr>
        <p:spPr>
          <a:xfrm>
            <a:off x="5791200" y="419100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1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06F898-CB39-4D00-813E-A02ADEE6E36F}" type="slidenum">
              <a:rPr lang="de-DE" altLang="de-DE" sz="1400">
                <a:latin typeface="Arial" charset="0"/>
              </a:rPr>
              <a:pPr/>
              <a:t>32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Layout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5256213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6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Operationsverstärker</a:t>
            </a:r>
            <a:endParaRPr lang="de-DE" altLang="de-DE" dirty="0" smtClean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974850"/>
          </a:xfrm>
        </p:spPr>
        <p:txBody>
          <a:bodyPr/>
          <a:lstStyle/>
          <a:p>
            <a:r>
              <a:rPr lang="de-DE" sz="1600" dirty="0" smtClean="0"/>
              <a:t>Operationsverstärker (Single-</a:t>
            </a:r>
            <a:r>
              <a:rPr lang="de-DE" sz="1600" dirty="0" err="1" smtClean="0"/>
              <a:t>Ended</a:t>
            </a:r>
            <a:r>
              <a:rPr lang="de-DE" sz="1600" dirty="0" smtClean="0"/>
              <a:t> Ausgang) – einfachste Variante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33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40" name="Line 29"/>
          <p:cNvSpPr>
            <a:spLocks noChangeShapeType="1"/>
          </p:cNvSpPr>
          <p:nvPr/>
        </p:nvSpPr>
        <p:spPr bwMode="auto">
          <a:xfrm>
            <a:off x="5410200" y="3505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8" name="Text Box 66"/>
          <p:cNvSpPr txBox="1">
            <a:spLocks noChangeArrowheads="1"/>
          </p:cNvSpPr>
          <p:nvPr/>
        </p:nvSpPr>
        <p:spPr bwMode="auto">
          <a:xfrm>
            <a:off x="5029200" y="35052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v1</a:t>
            </a:r>
          </a:p>
        </p:txBody>
      </p:sp>
      <p:grpSp>
        <p:nvGrpSpPr>
          <p:cNvPr id="114" name="Group 4"/>
          <p:cNvGrpSpPr>
            <a:grpSpLocks/>
          </p:cNvGrpSpPr>
          <p:nvPr/>
        </p:nvGrpSpPr>
        <p:grpSpPr bwMode="auto">
          <a:xfrm flipH="1">
            <a:off x="5514975" y="3302000"/>
            <a:ext cx="504825" cy="431800"/>
            <a:chOff x="1020" y="2750"/>
            <a:chExt cx="318" cy="272"/>
          </a:xfrm>
        </p:grpSpPr>
        <p:sp>
          <p:nvSpPr>
            <p:cNvPr id="125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5" name="Gruppieren 86"/>
          <p:cNvGrpSpPr>
            <a:grpSpLocks/>
          </p:cNvGrpSpPr>
          <p:nvPr/>
        </p:nvGrpSpPr>
        <p:grpSpPr bwMode="auto">
          <a:xfrm>
            <a:off x="5951538" y="2133600"/>
            <a:ext cx="144462" cy="1152525"/>
            <a:chOff x="2051720" y="3140968"/>
            <a:chExt cx="144016" cy="1152450"/>
          </a:xfrm>
        </p:grpSpPr>
        <p:sp>
          <p:nvSpPr>
            <p:cNvPr id="122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3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6" name="Line 36"/>
          <p:cNvSpPr>
            <a:spLocks noChangeShapeType="1"/>
          </p:cNvSpPr>
          <p:nvPr/>
        </p:nvSpPr>
        <p:spPr bwMode="auto">
          <a:xfrm flipH="1">
            <a:off x="6019800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" name="Line 37"/>
          <p:cNvSpPr>
            <a:spLocks noChangeShapeType="1"/>
          </p:cNvSpPr>
          <p:nvPr/>
        </p:nvSpPr>
        <p:spPr bwMode="auto">
          <a:xfrm flipH="1">
            <a:off x="6019799" y="40386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Line 62"/>
          <p:cNvSpPr>
            <a:spLocks noChangeShapeType="1"/>
          </p:cNvSpPr>
          <p:nvPr/>
        </p:nvSpPr>
        <p:spPr bwMode="auto">
          <a:xfrm>
            <a:off x="5867400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>
            <a:off x="6019800" y="3124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0" name="Line 71"/>
          <p:cNvSpPr>
            <a:spLocks noChangeShapeType="1"/>
          </p:cNvSpPr>
          <p:nvPr/>
        </p:nvSpPr>
        <p:spPr bwMode="auto">
          <a:xfrm rot="10800000" flipH="1">
            <a:off x="5410200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Line 71"/>
          <p:cNvSpPr>
            <a:spLocks noChangeShapeType="1"/>
          </p:cNvSpPr>
          <p:nvPr/>
        </p:nvSpPr>
        <p:spPr bwMode="auto">
          <a:xfrm rot="10800000" flipH="1">
            <a:off x="6172200" y="3124200"/>
            <a:ext cx="838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1" name="Group 4"/>
          <p:cNvGrpSpPr>
            <a:grpSpLocks/>
          </p:cNvGrpSpPr>
          <p:nvPr/>
        </p:nvGrpSpPr>
        <p:grpSpPr bwMode="auto">
          <a:xfrm>
            <a:off x="7378700" y="3302000"/>
            <a:ext cx="504825" cy="431800"/>
            <a:chOff x="1020" y="2750"/>
            <a:chExt cx="318" cy="272"/>
          </a:xfrm>
        </p:grpSpPr>
        <p:sp>
          <p:nvSpPr>
            <p:cNvPr id="142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2" name="Gruppieren 86"/>
          <p:cNvGrpSpPr>
            <a:grpSpLocks/>
          </p:cNvGrpSpPr>
          <p:nvPr/>
        </p:nvGrpSpPr>
        <p:grpSpPr bwMode="auto">
          <a:xfrm flipH="1">
            <a:off x="7302500" y="2133600"/>
            <a:ext cx="144462" cy="1152525"/>
            <a:chOff x="2051720" y="3140968"/>
            <a:chExt cx="144016" cy="1152450"/>
          </a:xfrm>
        </p:grpSpPr>
        <p:sp>
          <p:nvSpPr>
            <p:cNvPr id="139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" name="Line 36"/>
          <p:cNvSpPr>
            <a:spLocks noChangeShapeType="1"/>
          </p:cNvSpPr>
          <p:nvPr/>
        </p:nvSpPr>
        <p:spPr bwMode="auto">
          <a:xfrm>
            <a:off x="7378700" y="3733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>
            <a:off x="7086600" y="4038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" name="Line 62"/>
          <p:cNvSpPr>
            <a:spLocks noChangeShapeType="1"/>
          </p:cNvSpPr>
          <p:nvPr/>
        </p:nvSpPr>
        <p:spPr bwMode="auto">
          <a:xfrm flipH="1">
            <a:off x="7243762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 rot="10800000">
            <a:off x="7772400" y="35052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>
            <a:off x="6705600" y="4038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8" name="Line 25"/>
          <p:cNvSpPr>
            <a:spLocks noChangeShapeType="1"/>
          </p:cNvSpPr>
          <p:nvPr/>
        </p:nvSpPr>
        <p:spPr bwMode="auto">
          <a:xfrm>
            <a:off x="6705600" y="49022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Line 26"/>
          <p:cNvSpPr>
            <a:spLocks noChangeShapeType="1"/>
          </p:cNvSpPr>
          <p:nvPr/>
        </p:nvSpPr>
        <p:spPr bwMode="auto">
          <a:xfrm>
            <a:off x="6561137" y="5334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0" name="Gruppieren 86"/>
          <p:cNvGrpSpPr>
            <a:grpSpLocks/>
          </p:cNvGrpSpPr>
          <p:nvPr/>
        </p:nvGrpSpPr>
        <p:grpSpPr bwMode="auto">
          <a:xfrm>
            <a:off x="6632575" y="4111625"/>
            <a:ext cx="144462" cy="1152525"/>
            <a:chOff x="2051720" y="3140968"/>
            <a:chExt cx="144016" cy="1152450"/>
          </a:xfrm>
        </p:grpSpPr>
        <p:sp>
          <p:nvSpPr>
            <p:cNvPr id="151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2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4" name="Line 29"/>
          <p:cNvSpPr>
            <a:spLocks noChangeShapeType="1"/>
          </p:cNvSpPr>
          <p:nvPr/>
        </p:nvSpPr>
        <p:spPr bwMode="auto">
          <a:xfrm>
            <a:off x="5410200" y="4267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Ellipse 5"/>
          <p:cNvSpPr/>
          <p:nvPr/>
        </p:nvSpPr>
        <p:spPr bwMode="auto">
          <a:xfrm>
            <a:off x="5181600" y="3810000"/>
            <a:ext cx="457200" cy="45720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6" name="Line 31"/>
          <p:cNvSpPr>
            <a:spLocks noChangeShapeType="1"/>
          </p:cNvSpPr>
          <p:nvPr/>
        </p:nvSpPr>
        <p:spPr bwMode="auto">
          <a:xfrm>
            <a:off x="5257800" y="4572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7772400" y="3505200"/>
            <a:ext cx="457200" cy="1066800"/>
            <a:chOff x="7772400" y="3657600"/>
            <a:chExt cx="457200" cy="1066800"/>
          </a:xfrm>
        </p:grpSpPr>
        <p:sp>
          <p:nvSpPr>
            <p:cNvPr id="157" name="Line 29"/>
            <p:cNvSpPr>
              <a:spLocks noChangeShapeType="1"/>
            </p:cNvSpPr>
            <p:nvPr/>
          </p:nvSpPr>
          <p:spPr bwMode="auto">
            <a:xfrm>
              <a:off x="8001000" y="36576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" name="Line 29"/>
            <p:cNvSpPr>
              <a:spLocks noChangeShapeType="1"/>
            </p:cNvSpPr>
            <p:nvPr/>
          </p:nvSpPr>
          <p:spPr bwMode="auto">
            <a:xfrm>
              <a:off x="8001000" y="441960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0" name="Ellipse 159"/>
            <p:cNvSpPr/>
            <p:nvPr/>
          </p:nvSpPr>
          <p:spPr bwMode="auto">
            <a:xfrm>
              <a:off x="7772400" y="3962400"/>
              <a:ext cx="457200" cy="457200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>
              <a:off x="7848600" y="4724400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3" name="Text Box 67"/>
          <p:cNvSpPr txBox="1">
            <a:spLocks noChangeArrowheads="1"/>
          </p:cNvSpPr>
          <p:nvPr/>
        </p:nvSpPr>
        <p:spPr bwMode="auto">
          <a:xfrm>
            <a:off x="8001000" y="35052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v2</a:t>
            </a:r>
          </a:p>
        </p:txBody>
      </p:sp>
      <p:sp>
        <p:nvSpPr>
          <p:cNvPr id="164" name="Text Box 69"/>
          <p:cNvSpPr txBox="1">
            <a:spLocks noChangeArrowheads="1"/>
          </p:cNvSpPr>
          <p:nvPr/>
        </p:nvSpPr>
        <p:spPr bwMode="auto">
          <a:xfrm>
            <a:off x="6101306" y="2819400"/>
            <a:ext cx="4816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err="1" smtClean="0"/>
              <a:t>vout</a:t>
            </a:r>
            <a:endParaRPr lang="de-DE" altLang="de-DE" dirty="0"/>
          </a:p>
        </p:txBody>
      </p:sp>
      <p:sp>
        <p:nvSpPr>
          <p:cNvPr id="168" name="Textfeld 167"/>
          <p:cNvSpPr txBox="1"/>
          <p:nvPr/>
        </p:nvSpPr>
        <p:spPr>
          <a:xfrm>
            <a:off x="5410200" y="220980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Rload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645349"/>
              </p:ext>
            </p:extLst>
          </p:nvPr>
        </p:nvGraphicFramePr>
        <p:xfrm>
          <a:off x="608013" y="3657600"/>
          <a:ext cx="30527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5" name="Formel" r:id="rId3" imgW="1714320" imgH="431640" progId="Equation.3">
                  <p:embed/>
                </p:oleObj>
              </mc:Choice>
              <mc:Fallback>
                <p:oleObj name="Formel" r:id="rId3" imgW="1714320" imgH="431640" progId="Equation.3">
                  <p:embed/>
                  <p:pic>
                    <p:nvPicPr>
                      <p:cNvPr id="0" name="Objek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3657600"/>
                        <a:ext cx="30527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k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47909"/>
              </p:ext>
            </p:extLst>
          </p:nvPr>
        </p:nvGraphicFramePr>
        <p:xfrm>
          <a:off x="609600" y="3048000"/>
          <a:ext cx="344498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6" name="Formel" r:id="rId5" imgW="1815840" imgH="241200" progId="Equation.3">
                  <p:embed/>
                </p:oleObj>
              </mc:Choice>
              <mc:Fallback>
                <p:oleObj name="Formel" r:id="rId5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3444989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feld 56"/>
          <p:cNvSpPr txBox="1"/>
          <p:nvPr/>
        </p:nvSpPr>
        <p:spPr>
          <a:xfrm>
            <a:off x="6849870" y="4876800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88957"/>
              </p:ext>
            </p:extLst>
          </p:nvPr>
        </p:nvGraphicFramePr>
        <p:xfrm>
          <a:off x="609600" y="4572000"/>
          <a:ext cx="3886200" cy="44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7" name="Formel" r:id="rId7" imgW="2120760" imgH="241200" progId="Equation.3">
                  <p:embed/>
                </p:oleObj>
              </mc:Choice>
              <mc:Fallback>
                <p:oleObj name="Formel" r:id="rId7" imgW="2120760" imgH="2412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3886200" cy="441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6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hteck 81"/>
          <p:cNvSpPr/>
          <p:nvPr/>
        </p:nvSpPr>
        <p:spPr bwMode="auto">
          <a:xfrm>
            <a:off x="1042988" y="1827212"/>
            <a:ext cx="2449512" cy="1295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1042988" y="3554412"/>
            <a:ext cx="2449512" cy="21605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Operationsverstärker</a:t>
            </a:r>
            <a:endParaRPr lang="de-DE" alt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9450"/>
          </a:xfrm>
        </p:spPr>
        <p:txBody>
          <a:bodyPr/>
          <a:lstStyle/>
          <a:p>
            <a:r>
              <a:rPr lang="de-DE" sz="1600" dirty="0"/>
              <a:t>Operationsverstärker – S</a:t>
            </a:r>
            <a:r>
              <a:rPr lang="de-DE" sz="1600" dirty="0" smtClean="0"/>
              <a:t>tandardschaltung</a:t>
            </a:r>
            <a:endParaRPr lang="de-DE" sz="1600" dirty="0"/>
          </a:p>
          <a:p>
            <a:endParaRPr lang="de-DE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34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30727" name="Group 4"/>
          <p:cNvGrpSpPr>
            <a:grpSpLocks/>
          </p:cNvGrpSpPr>
          <p:nvPr/>
        </p:nvGrpSpPr>
        <p:grpSpPr bwMode="auto">
          <a:xfrm flipH="1">
            <a:off x="973138" y="3625850"/>
            <a:ext cx="504825" cy="431800"/>
            <a:chOff x="1020" y="2750"/>
            <a:chExt cx="318" cy="272"/>
          </a:xfrm>
        </p:grpSpPr>
        <p:sp>
          <p:nvSpPr>
            <p:cNvPr id="30792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3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4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5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1477963" y="405765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 flipV="1">
            <a:off x="1477963" y="312102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 flipH="1">
            <a:off x="685800" y="38417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0731" name="Group 13"/>
          <p:cNvGrpSpPr>
            <a:grpSpLocks/>
          </p:cNvGrpSpPr>
          <p:nvPr/>
        </p:nvGrpSpPr>
        <p:grpSpPr bwMode="auto">
          <a:xfrm>
            <a:off x="3060700" y="3627437"/>
            <a:ext cx="504825" cy="431800"/>
            <a:chOff x="1020" y="2750"/>
            <a:chExt cx="318" cy="272"/>
          </a:xfrm>
        </p:grpSpPr>
        <p:sp>
          <p:nvSpPr>
            <p:cNvPr id="30787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8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9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0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1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32" name="Line 19"/>
          <p:cNvSpPr>
            <a:spLocks noChangeShapeType="1"/>
          </p:cNvSpPr>
          <p:nvPr/>
        </p:nvSpPr>
        <p:spPr bwMode="auto">
          <a:xfrm flipH="1">
            <a:off x="3060700" y="4059237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3" name="Line 20"/>
          <p:cNvSpPr>
            <a:spLocks noChangeShapeType="1"/>
          </p:cNvSpPr>
          <p:nvPr/>
        </p:nvSpPr>
        <p:spPr bwMode="auto">
          <a:xfrm flipH="1" flipV="1">
            <a:off x="3060700" y="3122612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4" name="Line 21"/>
          <p:cNvSpPr>
            <a:spLocks noChangeShapeType="1"/>
          </p:cNvSpPr>
          <p:nvPr/>
        </p:nvSpPr>
        <p:spPr bwMode="auto">
          <a:xfrm>
            <a:off x="3565525" y="3843337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5" name="Line 22"/>
          <p:cNvSpPr>
            <a:spLocks noChangeShapeType="1"/>
          </p:cNvSpPr>
          <p:nvPr/>
        </p:nvSpPr>
        <p:spPr bwMode="auto">
          <a:xfrm>
            <a:off x="1476375" y="434657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6" name="Line 24"/>
          <p:cNvSpPr>
            <a:spLocks noChangeShapeType="1"/>
          </p:cNvSpPr>
          <p:nvPr/>
        </p:nvSpPr>
        <p:spPr bwMode="auto">
          <a:xfrm>
            <a:off x="2268538" y="434657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7" name="Line 25"/>
          <p:cNvSpPr>
            <a:spLocks noChangeShapeType="1"/>
          </p:cNvSpPr>
          <p:nvPr/>
        </p:nvSpPr>
        <p:spPr bwMode="auto">
          <a:xfrm>
            <a:off x="2268538" y="521017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Line 26"/>
          <p:cNvSpPr>
            <a:spLocks noChangeShapeType="1"/>
          </p:cNvSpPr>
          <p:nvPr/>
        </p:nvSpPr>
        <p:spPr bwMode="auto">
          <a:xfrm>
            <a:off x="2124075" y="56419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Oval 28"/>
          <p:cNvSpPr>
            <a:spLocks noChangeArrowheads="1"/>
          </p:cNvSpPr>
          <p:nvPr/>
        </p:nvSpPr>
        <p:spPr bwMode="auto">
          <a:xfrm>
            <a:off x="468313" y="413067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40" name="Line 29"/>
          <p:cNvSpPr>
            <a:spLocks noChangeShapeType="1"/>
          </p:cNvSpPr>
          <p:nvPr/>
        </p:nvSpPr>
        <p:spPr bwMode="auto">
          <a:xfrm>
            <a:off x="684213" y="38417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Line 30"/>
          <p:cNvSpPr>
            <a:spLocks noChangeShapeType="1"/>
          </p:cNvSpPr>
          <p:nvPr/>
        </p:nvSpPr>
        <p:spPr bwMode="auto">
          <a:xfrm>
            <a:off x="684213" y="4562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Line 31"/>
          <p:cNvSpPr>
            <a:spLocks noChangeShapeType="1"/>
          </p:cNvSpPr>
          <p:nvPr/>
        </p:nvSpPr>
        <p:spPr bwMode="auto">
          <a:xfrm>
            <a:off x="541338" y="4849812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0743" name="Group 32"/>
          <p:cNvGrpSpPr>
            <a:grpSpLocks/>
          </p:cNvGrpSpPr>
          <p:nvPr/>
        </p:nvGrpSpPr>
        <p:grpSpPr bwMode="auto">
          <a:xfrm flipH="1">
            <a:off x="3565525" y="3841750"/>
            <a:ext cx="504825" cy="1009650"/>
            <a:chOff x="4241" y="1570"/>
            <a:chExt cx="318" cy="636"/>
          </a:xfrm>
        </p:grpSpPr>
        <p:sp>
          <p:nvSpPr>
            <p:cNvPr id="30782" name="Line 33"/>
            <p:cNvSpPr>
              <a:spLocks noChangeShapeType="1"/>
            </p:cNvSpPr>
            <p:nvPr/>
          </p:nvSpPr>
          <p:spPr bwMode="auto">
            <a:xfrm flipH="1">
              <a:off x="4378" y="1570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3" name="Oval 34"/>
            <p:cNvSpPr>
              <a:spLocks noChangeArrowheads="1"/>
            </p:cNvSpPr>
            <p:nvPr/>
          </p:nvSpPr>
          <p:spPr bwMode="auto">
            <a:xfrm>
              <a:off x="4241" y="1752"/>
              <a:ext cx="272" cy="272"/>
            </a:xfrm>
            <a:prstGeom prst="ellipse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84" name="Line 35"/>
            <p:cNvSpPr>
              <a:spLocks noChangeShapeType="1"/>
            </p:cNvSpPr>
            <p:nvPr/>
          </p:nvSpPr>
          <p:spPr bwMode="auto">
            <a:xfrm>
              <a:off x="4377" y="1570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5" name="Line 36"/>
            <p:cNvSpPr>
              <a:spLocks noChangeShapeType="1"/>
            </p:cNvSpPr>
            <p:nvPr/>
          </p:nvSpPr>
          <p:spPr bwMode="auto">
            <a:xfrm>
              <a:off x="4377" y="202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6" name="Line 37"/>
            <p:cNvSpPr>
              <a:spLocks noChangeShapeType="1"/>
            </p:cNvSpPr>
            <p:nvPr/>
          </p:nvSpPr>
          <p:spPr bwMode="auto">
            <a:xfrm>
              <a:off x="4287" y="220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44" name="Group 38"/>
          <p:cNvGrpSpPr>
            <a:grpSpLocks/>
          </p:cNvGrpSpPr>
          <p:nvPr/>
        </p:nvGrpSpPr>
        <p:grpSpPr bwMode="auto">
          <a:xfrm flipH="1">
            <a:off x="2555875" y="2330450"/>
            <a:ext cx="504825" cy="431800"/>
            <a:chOff x="1020" y="2750"/>
            <a:chExt cx="318" cy="272"/>
          </a:xfrm>
        </p:grpSpPr>
        <p:sp>
          <p:nvSpPr>
            <p:cNvPr id="30777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8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9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0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1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45" name="Oval 44"/>
          <p:cNvSpPr>
            <a:spLocks noChangeArrowheads="1"/>
          </p:cNvSpPr>
          <p:nvPr/>
        </p:nvSpPr>
        <p:spPr bwMode="auto">
          <a:xfrm>
            <a:off x="2627313" y="2474912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0746" name="Group 45"/>
          <p:cNvGrpSpPr>
            <a:grpSpLocks/>
          </p:cNvGrpSpPr>
          <p:nvPr/>
        </p:nvGrpSpPr>
        <p:grpSpPr bwMode="auto">
          <a:xfrm flipH="1">
            <a:off x="1476375" y="2328862"/>
            <a:ext cx="504825" cy="431800"/>
            <a:chOff x="3470" y="3022"/>
            <a:chExt cx="318" cy="272"/>
          </a:xfrm>
        </p:grpSpPr>
        <p:grpSp>
          <p:nvGrpSpPr>
            <p:cNvPr id="30770" name="Group 46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0772" name="Line 4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3" name="Line 4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4" name="Line 4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5" name="Line 5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6" name="Line 5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71" name="Oval 52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0747" name="Line 53"/>
          <p:cNvSpPr>
            <a:spLocks noChangeShapeType="1"/>
          </p:cNvSpPr>
          <p:nvPr/>
        </p:nvSpPr>
        <p:spPr bwMode="auto">
          <a:xfrm>
            <a:off x="1476375" y="2760662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8" name="Line 55"/>
          <p:cNvSpPr>
            <a:spLocks noChangeShapeType="1"/>
          </p:cNvSpPr>
          <p:nvPr/>
        </p:nvSpPr>
        <p:spPr bwMode="auto">
          <a:xfrm>
            <a:off x="1979613" y="2544762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9" name="Line 56"/>
          <p:cNvSpPr>
            <a:spLocks noChangeShapeType="1"/>
          </p:cNvSpPr>
          <p:nvPr/>
        </p:nvSpPr>
        <p:spPr bwMode="auto">
          <a:xfrm>
            <a:off x="2268538" y="2546350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0" name="Line 57"/>
          <p:cNvSpPr>
            <a:spLocks noChangeShapeType="1"/>
          </p:cNvSpPr>
          <p:nvPr/>
        </p:nvSpPr>
        <p:spPr bwMode="auto">
          <a:xfrm>
            <a:off x="1476375" y="2112962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1" name="Line 58"/>
          <p:cNvSpPr>
            <a:spLocks noChangeShapeType="1"/>
          </p:cNvSpPr>
          <p:nvPr/>
        </p:nvSpPr>
        <p:spPr bwMode="auto">
          <a:xfrm>
            <a:off x="1331913" y="1897062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2" name="Line 59"/>
          <p:cNvSpPr>
            <a:spLocks noChangeShapeType="1"/>
          </p:cNvSpPr>
          <p:nvPr/>
        </p:nvSpPr>
        <p:spPr bwMode="auto">
          <a:xfrm flipV="1">
            <a:off x="1476375" y="1897062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3" name="Line 60"/>
          <p:cNvSpPr>
            <a:spLocks noChangeShapeType="1"/>
          </p:cNvSpPr>
          <p:nvPr/>
        </p:nvSpPr>
        <p:spPr bwMode="auto">
          <a:xfrm>
            <a:off x="2051050" y="2546350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4" name="Line 61"/>
          <p:cNvSpPr>
            <a:spLocks noChangeShapeType="1"/>
          </p:cNvSpPr>
          <p:nvPr/>
        </p:nvSpPr>
        <p:spPr bwMode="auto">
          <a:xfrm>
            <a:off x="3059113" y="2114550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5" name="Line 62"/>
          <p:cNvSpPr>
            <a:spLocks noChangeShapeType="1"/>
          </p:cNvSpPr>
          <p:nvPr/>
        </p:nvSpPr>
        <p:spPr bwMode="auto">
          <a:xfrm>
            <a:off x="2914650" y="18986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6" name="Line 63"/>
          <p:cNvSpPr>
            <a:spLocks noChangeShapeType="1"/>
          </p:cNvSpPr>
          <p:nvPr/>
        </p:nvSpPr>
        <p:spPr bwMode="auto">
          <a:xfrm flipV="1">
            <a:off x="3059113" y="18986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7" name="Line 64"/>
          <p:cNvSpPr>
            <a:spLocks noChangeShapeType="1"/>
          </p:cNvSpPr>
          <p:nvPr/>
        </p:nvSpPr>
        <p:spPr bwMode="auto">
          <a:xfrm>
            <a:off x="3059113" y="2763837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8" name="Text Box 66"/>
          <p:cNvSpPr txBox="1">
            <a:spLocks noChangeArrowheads="1"/>
          </p:cNvSpPr>
          <p:nvPr/>
        </p:nvSpPr>
        <p:spPr bwMode="auto">
          <a:xfrm>
            <a:off x="250825" y="37719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v1</a:t>
            </a:r>
          </a:p>
        </p:txBody>
      </p:sp>
      <p:sp>
        <p:nvSpPr>
          <p:cNvPr id="30759" name="Text Box 67"/>
          <p:cNvSpPr txBox="1">
            <a:spLocks noChangeArrowheads="1"/>
          </p:cNvSpPr>
          <p:nvPr/>
        </p:nvSpPr>
        <p:spPr bwMode="auto">
          <a:xfrm>
            <a:off x="3924300" y="37719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v2</a:t>
            </a:r>
          </a:p>
        </p:txBody>
      </p:sp>
      <p:sp>
        <p:nvSpPr>
          <p:cNvPr id="30761" name="Text Box 69"/>
          <p:cNvSpPr txBox="1">
            <a:spLocks noChangeArrowheads="1"/>
          </p:cNvSpPr>
          <p:nvPr/>
        </p:nvSpPr>
        <p:spPr bwMode="auto">
          <a:xfrm>
            <a:off x="3276600" y="3051175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vout</a:t>
            </a:r>
          </a:p>
        </p:txBody>
      </p:sp>
      <p:sp>
        <p:nvSpPr>
          <p:cNvPr id="30762" name="Line 70"/>
          <p:cNvSpPr>
            <a:spLocks noChangeShapeType="1"/>
          </p:cNvSpPr>
          <p:nvPr/>
        </p:nvSpPr>
        <p:spPr bwMode="auto">
          <a:xfrm>
            <a:off x="684213" y="3843337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63" name="Line 71"/>
          <p:cNvSpPr>
            <a:spLocks noChangeShapeType="1"/>
          </p:cNvSpPr>
          <p:nvPr/>
        </p:nvSpPr>
        <p:spPr bwMode="auto">
          <a:xfrm flipH="1">
            <a:off x="3635375" y="3843337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0764" name="Gerade Verbindung 2"/>
          <p:cNvCxnSpPr>
            <a:cxnSpLocks noChangeShapeType="1"/>
            <a:stCxn id="30757" idx="1"/>
          </p:cNvCxnSpPr>
          <p:nvPr/>
        </p:nvCxnSpPr>
        <p:spPr bwMode="auto">
          <a:xfrm flipV="1">
            <a:off x="3059113" y="3338512"/>
            <a:ext cx="792162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5" name="Gerade Verbindung 5"/>
          <p:cNvCxnSpPr>
            <a:cxnSpLocks noChangeShapeType="1"/>
          </p:cNvCxnSpPr>
          <p:nvPr/>
        </p:nvCxnSpPr>
        <p:spPr bwMode="auto">
          <a:xfrm>
            <a:off x="1476375" y="3051175"/>
            <a:ext cx="7921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766" name="Gruppieren 86"/>
          <p:cNvGrpSpPr>
            <a:grpSpLocks/>
          </p:cNvGrpSpPr>
          <p:nvPr/>
        </p:nvGrpSpPr>
        <p:grpSpPr bwMode="auto">
          <a:xfrm>
            <a:off x="2195513" y="4419600"/>
            <a:ext cx="144462" cy="1152525"/>
            <a:chOff x="2051720" y="3140968"/>
            <a:chExt cx="144016" cy="1152450"/>
          </a:xfrm>
        </p:grpSpPr>
        <p:sp>
          <p:nvSpPr>
            <p:cNvPr id="30767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68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9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905000" y="1524000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Aktiver Stromspiegel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7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78E9D2-39B4-4A7E-B52D-C038634737C3}" type="slidenum">
              <a:rPr lang="de-DE" altLang="de-DE" sz="1400">
                <a:latin typeface="Arial" charset="0"/>
              </a:rPr>
              <a:pPr/>
              <a:t>35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Differenzverstärkung</a:t>
            </a: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34888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89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90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91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92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 flipH="1" flipV="1">
            <a:off x="468313" y="2708275"/>
            <a:ext cx="504825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4825" name="Group 13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34883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84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85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86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87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4826" name="Line 19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7" name="Line 20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8" name="Line 22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9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0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4832" name="Group 38"/>
          <p:cNvGrpSpPr>
            <a:grpSpLocks/>
          </p:cNvGrpSpPr>
          <p:nvPr/>
        </p:nvGrpSpPr>
        <p:grpSpPr bwMode="auto">
          <a:xfrm flipH="1">
            <a:off x="2555875" y="1700213"/>
            <a:ext cx="504825" cy="431800"/>
            <a:chOff x="1020" y="2750"/>
            <a:chExt cx="318" cy="272"/>
          </a:xfrm>
        </p:grpSpPr>
        <p:sp>
          <p:nvSpPr>
            <p:cNvPr id="34878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9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80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81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82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4833" name="Oval 44"/>
          <p:cNvSpPr>
            <a:spLocks noChangeArrowheads="1"/>
          </p:cNvSpPr>
          <p:nvPr/>
        </p:nvSpPr>
        <p:spPr bwMode="auto">
          <a:xfrm>
            <a:off x="2627313" y="18446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4834" name="Group 45"/>
          <p:cNvGrpSpPr>
            <a:grpSpLocks/>
          </p:cNvGrpSpPr>
          <p:nvPr/>
        </p:nvGrpSpPr>
        <p:grpSpPr bwMode="auto">
          <a:xfrm flipH="1">
            <a:off x="1476375" y="1698625"/>
            <a:ext cx="504825" cy="431800"/>
            <a:chOff x="3470" y="3022"/>
            <a:chExt cx="318" cy="272"/>
          </a:xfrm>
        </p:grpSpPr>
        <p:grpSp>
          <p:nvGrpSpPr>
            <p:cNvPr id="34871" name="Group 46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4873" name="Line 4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74" name="Line 4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75" name="Line 4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76" name="Line 5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77" name="Line 5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4872" name="Oval 52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4835" name="Line 53"/>
          <p:cNvSpPr>
            <a:spLocks noChangeShapeType="1"/>
          </p:cNvSpPr>
          <p:nvPr/>
        </p:nvSpPr>
        <p:spPr bwMode="auto">
          <a:xfrm>
            <a:off x="1476375" y="21304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6" name="Line 55"/>
          <p:cNvSpPr>
            <a:spLocks noChangeShapeType="1"/>
          </p:cNvSpPr>
          <p:nvPr/>
        </p:nvSpPr>
        <p:spPr bwMode="auto">
          <a:xfrm>
            <a:off x="1979613" y="1914525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7" name="Line 56"/>
          <p:cNvSpPr>
            <a:spLocks noChangeShapeType="1"/>
          </p:cNvSpPr>
          <p:nvPr/>
        </p:nvSpPr>
        <p:spPr bwMode="auto">
          <a:xfrm>
            <a:off x="2268538" y="19161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8" name="Line 57"/>
          <p:cNvSpPr>
            <a:spLocks noChangeShapeType="1"/>
          </p:cNvSpPr>
          <p:nvPr/>
        </p:nvSpPr>
        <p:spPr bwMode="auto">
          <a:xfrm>
            <a:off x="1476375" y="14827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9" name="Line 58"/>
          <p:cNvSpPr>
            <a:spLocks noChangeShapeType="1"/>
          </p:cNvSpPr>
          <p:nvPr/>
        </p:nvSpPr>
        <p:spPr bwMode="auto">
          <a:xfrm>
            <a:off x="1331913" y="1266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0" name="Line 59"/>
          <p:cNvSpPr>
            <a:spLocks noChangeShapeType="1"/>
          </p:cNvSpPr>
          <p:nvPr/>
        </p:nvSpPr>
        <p:spPr bwMode="auto">
          <a:xfrm flipV="1">
            <a:off x="1476375" y="12668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1" name="Line 60"/>
          <p:cNvSpPr>
            <a:spLocks noChangeShapeType="1"/>
          </p:cNvSpPr>
          <p:nvPr/>
        </p:nvSpPr>
        <p:spPr bwMode="auto">
          <a:xfrm>
            <a:off x="2051050" y="19161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2" name="Line 61"/>
          <p:cNvSpPr>
            <a:spLocks noChangeShapeType="1"/>
          </p:cNvSpPr>
          <p:nvPr/>
        </p:nvSpPr>
        <p:spPr bwMode="auto">
          <a:xfrm>
            <a:off x="305911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3" name="Line 62"/>
          <p:cNvSpPr>
            <a:spLocks noChangeShapeType="1"/>
          </p:cNvSpPr>
          <p:nvPr/>
        </p:nvSpPr>
        <p:spPr bwMode="auto">
          <a:xfrm>
            <a:off x="2914650" y="12684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4" name="Line 63"/>
          <p:cNvSpPr>
            <a:spLocks noChangeShapeType="1"/>
          </p:cNvSpPr>
          <p:nvPr/>
        </p:nvSpPr>
        <p:spPr bwMode="auto">
          <a:xfrm flipV="1">
            <a:off x="3059113" y="12684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5" name="Line 64"/>
          <p:cNvSpPr>
            <a:spLocks noChangeShapeType="1"/>
          </p:cNvSpPr>
          <p:nvPr/>
        </p:nvSpPr>
        <p:spPr bwMode="auto">
          <a:xfrm>
            <a:off x="305911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4846" name="Gerade Verbindung 2"/>
          <p:cNvCxnSpPr>
            <a:cxnSpLocks noChangeShapeType="1"/>
            <a:stCxn id="34845" idx="1"/>
          </p:cNvCxnSpPr>
          <p:nvPr/>
        </p:nvCxnSpPr>
        <p:spPr bwMode="auto">
          <a:xfrm flipV="1">
            <a:off x="3059113" y="2708275"/>
            <a:ext cx="792162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7" name="Gerade Verbindung 5"/>
          <p:cNvCxnSpPr>
            <a:cxnSpLocks noChangeShapeType="1"/>
          </p:cNvCxnSpPr>
          <p:nvPr/>
        </p:nvCxnSpPr>
        <p:spPr bwMode="auto">
          <a:xfrm>
            <a:off x="1476375" y="2420938"/>
            <a:ext cx="7921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8" name="Gerade Verbindung 91"/>
          <p:cNvCxnSpPr>
            <a:cxnSpLocks noChangeShapeType="1"/>
          </p:cNvCxnSpPr>
          <p:nvPr/>
        </p:nvCxnSpPr>
        <p:spPr bwMode="auto">
          <a:xfrm flipH="1">
            <a:off x="3851275" y="3429000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9" name="Gerade Verbindung 92"/>
          <p:cNvCxnSpPr>
            <a:cxnSpLocks noChangeShapeType="1"/>
          </p:cNvCxnSpPr>
          <p:nvPr/>
        </p:nvCxnSpPr>
        <p:spPr bwMode="auto">
          <a:xfrm flipH="1">
            <a:off x="3995738" y="3500438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0" name="Gerade Verbindung 93"/>
          <p:cNvCxnSpPr>
            <a:cxnSpLocks noChangeShapeType="1"/>
          </p:cNvCxnSpPr>
          <p:nvPr/>
        </p:nvCxnSpPr>
        <p:spPr bwMode="auto">
          <a:xfrm flipH="1">
            <a:off x="4140200" y="3500438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1" name="Gerade Verbindung 94"/>
          <p:cNvCxnSpPr>
            <a:cxnSpLocks noChangeShapeType="1"/>
          </p:cNvCxnSpPr>
          <p:nvPr/>
        </p:nvCxnSpPr>
        <p:spPr bwMode="auto">
          <a:xfrm flipH="1">
            <a:off x="4140200" y="32131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2" name="Gerade Verbindung 18"/>
          <p:cNvCxnSpPr>
            <a:cxnSpLocks noChangeShapeType="1"/>
          </p:cNvCxnSpPr>
          <p:nvPr/>
        </p:nvCxnSpPr>
        <p:spPr bwMode="auto">
          <a:xfrm flipH="1">
            <a:off x="3995738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3" name="Gerade Verbindung 103"/>
          <p:cNvCxnSpPr>
            <a:cxnSpLocks noChangeShapeType="1"/>
          </p:cNvCxnSpPr>
          <p:nvPr/>
        </p:nvCxnSpPr>
        <p:spPr bwMode="auto">
          <a:xfrm>
            <a:off x="179388" y="29241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4" name="Gerade Verbindung 104"/>
          <p:cNvCxnSpPr>
            <a:cxnSpLocks noChangeShapeType="1"/>
          </p:cNvCxnSpPr>
          <p:nvPr/>
        </p:nvCxnSpPr>
        <p:spPr bwMode="auto">
          <a:xfrm>
            <a:off x="323850" y="299720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5" name="Gerade Verbindung 105"/>
          <p:cNvCxnSpPr>
            <a:cxnSpLocks noChangeShapeType="1"/>
          </p:cNvCxnSpPr>
          <p:nvPr/>
        </p:nvCxnSpPr>
        <p:spPr bwMode="auto">
          <a:xfrm>
            <a:off x="468313" y="29972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6" name="Gerade Verbindung 106"/>
          <p:cNvCxnSpPr>
            <a:cxnSpLocks noChangeShapeType="1"/>
          </p:cNvCxnSpPr>
          <p:nvPr/>
        </p:nvCxnSpPr>
        <p:spPr bwMode="auto">
          <a:xfrm>
            <a:off x="468313" y="27082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7" name="Gerade Verbindung 21"/>
          <p:cNvCxnSpPr>
            <a:cxnSpLocks noChangeShapeType="1"/>
            <a:endCxn id="34886" idx="1"/>
          </p:cNvCxnSpPr>
          <p:nvPr/>
        </p:nvCxnSpPr>
        <p:spPr bwMode="auto">
          <a:xfrm flipH="1" flipV="1">
            <a:off x="3565525" y="3213100"/>
            <a:ext cx="574675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58" name="Gerade Verbindung 84"/>
          <p:cNvCxnSpPr>
            <a:cxnSpLocks noChangeShapeType="1"/>
          </p:cNvCxnSpPr>
          <p:nvPr/>
        </p:nvCxnSpPr>
        <p:spPr bwMode="auto">
          <a:xfrm flipH="1">
            <a:off x="323850" y="3213100"/>
            <a:ext cx="28733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4859" name="Objekt 4"/>
          <p:cNvGraphicFramePr>
            <a:graphicFrameLocks noChangeAspect="1"/>
          </p:cNvGraphicFramePr>
          <p:nvPr/>
        </p:nvGraphicFramePr>
        <p:xfrm>
          <a:off x="0" y="2349500"/>
          <a:ext cx="80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7" name="Formel" r:id="rId3" imgW="444307" imgH="241195" progId="Equation.3">
                  <p:embed/>
                </p:oleObj>
              </mc:Choice>
              <mc:Fallback>
                <p:oleObj name="Formel" r:id="rId3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80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60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99387"/>
              </p:ext>
            </p:extLst>
          </p:nvPr>
        </p:nvGraphicFramePr>
        <p:xfrm>
          <a:off x="1674812" y="2438400"/>
          <a:ext cx="12969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8" name="Formel" r:id="rId5" imgW="698500" imgH="241300" progId="Equation.3">
                  <p:embed/>
                </p:oleObj>
              </mc:Choice>
              <mc:Fallback>
                <p:oleObj name="Formel" r:id="rId5" imgW="698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2" y="2438400"/>
                        <a:ext cx="12969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61" name="Objek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76153"/>
              </p:ext>
            </p:extLst>
          </p:nvPr>
        </p:nvGraphicFramePr>
        <p:xfrm>
          <a:off x="3276600" y="2209800"/>
          <a:ext cx="990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9" name="Formel" r:id="rId7" imgW="533169" imgH="241195" progId="Equation.3">
                  <p:embed/>
                </p:oleObj>
              </mc:Choice>
              <mc:Fallback>
                <p:oleObj name="Formel" r:id="rId7" imgW="53316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9800"/>
                        <a:ext cx="990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862" name="Gerade Verbindung mit Pfeil 96"/>
          <p:cNvCxnSpPr>
            <a:cxnSpLocks noChangeShapeType="1"/>
          </p:cNvCxnSpPr>
          <p:nvPr/>
        </p:nvCxnSpPr>
        <p:spPr bwMode="auto">
          <a:xfrm flipV="1">
            <a:off x="3200400" y="2209800"/>
            <a:ext cx="0" cy="4318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63" name="Gerade Verbindung mit Pfeil 97"/>
          <p:cNvCxnSpPr>
            <a:cxnSpLocks noChangeShapeType="1"/>
          </p:cNvCxnSpPr>
          <p:nvPr/>
        </p:nvCxnSpPr>
        <p:spPr bwMode="auto">
          <a:xfrm flipV="1">
            <a:off x="1619250" y="2205038"/>
            <a:ext cx="0" cy="4318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64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65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66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4867" name="Gruppieren 109"/>
          <p:cNvGrpSpPr>
            <a:grpSpLocks/>
          </p:cNvGrpSpPr>
          <p:nvPr/>
        </p:nvGrpSpPr>
        <p:grpSpPr bwMode="auto">
          <a:xfrm>
            <a:off x="2195513" y="3789363"/>
            <a:ext cx="144462" cy="1152525"/>
            <a:chOff x="2051720" y="3140968"/>
            <a:chExt cx="144016" cy="1152450"/>
          </a:xfrm>
        </p:grpSpPr>
        <p:sp>
          <p:nvSpPr>
            <p:cNvPr id="34868" name="Rechteck 110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4869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0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441079" y="182880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Assymmetrie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19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9" name="Textfeld 78"/>
          <p:cNvSpPr txBox="1"/>
          <p:nvPr/>
        </p:nvSpPr>
        <p:spPr>
          <a:xfrm>
            <a:off x="2778374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1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1D9A07-F439-43A9-A3B7-51FBEC1EEC85}" type="slidenum">
              <a:rPr lang="de-DE" altLang="de-DE" sz="1400">
                <a:latin typeface="Arial" charset="0"/>
              </a:rPr>
              <a:pPr/>
              <a:t>36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Thevenin Quelle</a:t>
            </a:r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35924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2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26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27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28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 flipH="1" flipV="1">
            <a:off x="468313" y="2708275"/>
            <a:ext cx="504825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9" name="Group 13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35919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20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21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22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23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0" name="Line 19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1" name="Line 20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3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5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56" name="Group 38"/>
          <p:cNvGrpSpPr>
            <a:grpSpLocks/>
          </p:cNvGrpSpPr>
          <p:nvPr/>
        </p:nvGrpSpPr>
        <p:grpSpPr bwMode="auto">
          <a:xfrm flipH="1">
            <a:off x="2555875" y="1700213"/>
            <a:ext cx="504825" cy="431800"/>
            <a:chOff x="1020" y="2750"/>
            <a:chExt cx="318" cy="272"/>
          </a:xfrm>
        </p:grpSpPr>
        <p:sp>
          <p:nvSpPr>
            <p:cNvPr id="35914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15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16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17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18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7" name="Oval 44"/>
          <p:cNvSpPr>
            <a:spLocks noChangeArrowheads="1"/>
          </p:cNvSpPr>
          <p:nvPr/>
        </p:nvSpPr>
        <p:spPr bwMode="auto">
          <a:xfrm>
            <a:off x="2627313" y="18446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8" name="Group 45"/>
          <p:cNvGrpSpPr>
            <a:grpSpLocks/>
          </p:cNvGrpSpPr>
          <p:nvPr/>
        </p:nvGrpSpPr>
        <p:grpSpPr bwMode="auto">
          <a:xfrm flipH="1">
            <a:off x="1476375" y="1698625"/>
            <a:ext cx="504825" cy="431800"/>
            <a:chOff x="3470" y="3022"/>
            <a:chExt cx="318" cy="272"/>
          </a:xfrm>
        </p:grpSpPr>
        <p:grpSp>
          <p:nvGrpSpPr>
            <p:cNvPr id="35907" name="Group 46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5909" name="Line 4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10" name="Line 4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11" name="Line 4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12" name="Line 5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13" name="Line 5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5908" name="Oval 52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9" name="Line 53"/>
          <p:cNvSpPr>
            <a:spLocks noChangeShapeType="1"/>
          </p:cNvSpPr>
          <p:nvPr/>
        </p:nvSpPr>
        <p:spPr bwMode="auto">
          <a:xfrm>
            <a:off x="1476375" y="21304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Line 55"/>
          <p:cNvSpPr>
            <a:spLocks noChangeShapeType="1"/>
          </p:cNvSpPr>
          <p:nvPr/>
        </p:nvSpPr>
        <p:spPr bwMode="auto">
          <a:xfrm>
            <a:off x="1979613" y="1914525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Line 56"/>
          <p:cNvSpPr>
            <a:spLocks noChangeShapeType="1"/>
          </p:cNvSpPr>
          <p:nvPr/>
        </p:nvSpPr>
        <p:spPr bwMode="auto">
          <a:xfrm>
            <a:off x="2268538" y="19161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Line 57"/>
          <p:cNvSpPr>
            <a:spLocks noChangeShapeType="1"/>
          </p:cNvSpPr>
          <p:nvPr/>
        </p:nvSpPr>
        <p:spPr bwMode="auto">
          <a:xfrm>
            <a:off x="1476375" y="14827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Line 58"/>
          <p:cNvSpPr>
            <a:spLocks noChangeShapeType="1"/>
          </p:cNvSpPr>
          <p:nvPr/>
        </p:nvSpPr>
        <p:spPr bwMode="auto">
          <a:xfrm>
            <a:off x="1331913" y="1266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Line 59"/>
          <p:cNvSpPr>
            <a:spLocks noChangeShapeType="1"/>
          </p:cNvSpPr>
          <p:nvPr/>
        </p:nvSpPr>
        <p:spPr bwMode="auto">
          <a:xfrm flipV="1">
            <a:off x="1476375" y="12668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Line 60"/>
          <p:cNvSpPr>
            <a:spLocks noChangeShapeType="1"/>
          </p:cNvSpPr>
          <p:nvPr/>
        </p:nvSpPr>
        <p:spPr bwMode="auto">
          <a:xfrm>
            <a:off x="2051050" y="19161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Line 61"/>
          <p:cNvSpPr>
            <a:spLocks noChangeShapeType="1"/>
          </p:cNvSpPr>
          <p:nvPr/>
        </p:nvSpPr>
        <p:spPr bwMode="auto">
          <a:xfrm>
            <a:off x="305911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Line 62"/>
          <p:cNvSpPr>
            <a:spLocks noChangeShapeType="1"/>
          </p:cNvSpPr>
          <p:nvPr/>
        </p:nvSpPr>
        <p:spPr bwMode="auto">
          <a:xfrm>
            <a:off x="2914650" y="12684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Line 63"/>
          <p:cNvSpPr>
            <a:spLocks noChangeShapeType="1"/>
          </p:cNvSpPr>
          <p:nvPr/>
        </p:nvSpPr>
        <p:spPr bwMode="auto">
          <a:xfrm flipV="1">
            <a:off x="3059113" y="12684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9" name="Line 64"/>
          <p:cNvSpPr>
            <a:spLocks noChangeShapeType="1"/>
          </p:cNvSpPr>
          <p:nvPr/>
        </p:nvSpPr>
        <p:spPr bwMode="auto">
          <a:xfrm>
            <a:off x="305911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5870" name="Gerade Verbindung 2"/>
          <p:cNvCxnSpPr>
            <a:cxnSpLocks noChangeShapeType="1"/>
            <a:stCxn id="35869" idx="1"/>
          </p:cNvCxnSpPr>
          <p:nvPr/>
        </p:nvCxnSpPr>
        <p:spPr bwMode="auto">
          <a:xfrm flipV="1">
            <a:off x="3059113" y="2708275"/>
            <a:ext cx="792162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1" name="Gerade Verbindung 5"/>
          <p:cNvCxnSpPr>
            <a:cxnSpLocks noChangeShapeType="1"/>
          </p:cNvCxnSpPr>
          <p:nvPr/>
        </p:nvCxnSpPr>
        <p:spPr bwMode="auto">
          <a:xfrm>
            <a:off x="1476375" y="2420938"/>
            <a:ext cx="7921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2" name="Gerade Verbindung 91"/>
          <p:cNvCxnSpPr>
            <a:cxnSpLocks noChangeShapeType="1"/>
          </p:cNvCxnSpPr>
          <p:nvPr/>
        </p:nvCxnSpPr>
        <p:spPr bwMode="auto">
          <a:xfrm flipH="1">
            <a:off x="3851275" y="3429000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3" name="Gerade Verbindung 92"/>
          <p:cNvCxnSpPr>
            <a:cxnSpLocks noChangeShapeType="1"/>
          </p:cNvCxnSpPr>
          <p:nvPr/>
        </p:nvCxnSpPr>
        <p:spPr bwMode="auto">
          <a:xfrm flipH="1">
            <a:off x="3995738" y="3500438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4" name="Gerade Verbindung 93"/>
          <p:cNvCxnSpPr>
            <a:cxnSpLocks noChangeShapeType="1"/>
          </p:cNvCxnSpPr>
          <p:nvPr/>
        </p:nvCxnSpPr>
        <p:spPr bwMode="auto">
          <a:xfrm flipH="1">
            <a:off x="4140200" y="3500438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5" name="Gerade Verbindung 94"/>
          <p:cNvCxnSpPr>
            <a:cxnSpLocks noChangeShapeType="1"/>
          </p:cNvCxnSpPr>
          <p:nvPr/>
        </p:nvCxnSpPr>
        <p:spPr bwMode="auto">
          <a:xfrm flipH="1">
            <a:off x="4140200" y="32131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6" name="Gerade Verbindung 18"/>
          <p:cNvCxnSpPr>
            <a:cxnSpLocks noChangeShapeType="1"/>
          </p:cNvCxnSpPr>
          <p:nvPr/>
        </p:nvCxnSpPr>
        <p:spPr bwMode="auto">
          <a:xfrm flipH="1">
            <a:off x="3995738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7" name="Gerade Verbindung 103"/>
          <p:cNvCxnSpPr>
            <a:cxnSpLocks noChangeShapeType="1"/>
          </p:cNvCxnSpPr>
          <p:nvPr/>
        </p:nvCxnSpPr>
        <p:spPr bwMode="auto">
          <a:xfrm>
            <a:off x="179388" y="29241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8" name="Gerade Verbindung 104"/>
          <p:cNvCxnSpPr>
            <a:cxnSpLocks noChangeShapeType="1"/>
          </p:cNvCxnSpPr>
          <p:nvPr/>
        </p:nvCxnSpPr>
        <p:spPr bwMode="auto">
          <a:xfrm>
            <a:off x="323850" y="299720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9" name="Gerade Verbindung 105"/>
          <p:cNvCxnSpPr>
            <a:cxnSpLocks noChangeShapeType="1"/>
          </p:cNvCxnSpPr>
          <p:nvPr/>
        </p:nvCxnSpPr>
        <p:spPr bwMode="auto">
          <a:xfrm>
            <a:off x="468313" y="29972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80" name="Gerade Verbindung 106"/>
          <p:cNvCxnSpPr>
            <a:cxnSpLocks noChangeShapeType="1"/>
          </p:cNvCxnSpPr>
          <p:nvPr/>
        </p:nvCxnSpPr>
        <p:spPr bwMode="auto">
          <a:xfrm>
            <a:off x="468313" y="27082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81" name="Gerade Verbindung 21"/>
          <p:cNvCxnSpPr>
            <a:cxnSpLocks noChangeShapeType="1"/>
            <a:endCxn id="35922" idx="1"/>
          </p:cNvCxnSpPr>
          <p:nvPr/>
        </p:nvCxnSpPr>
        <p:spPr bwMode="auto">
          <a:xfrm flipH="1" flipV="1">
            <a:off x="3565525" y="3213100"/>
            <a:ext cx="574675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82" name="Gerade Verbindung 84"/>
          <p:cNvCxnSpPr>
            <a:cxnSpLocks noChangeShapeType="1"/>
          </p:cNvCxnSpPr>
          <p:nvPr/>
        </p:nvCxnSpPr>
        <p:spPr bwMode="auto">
          <a:xfrm flipH="1">
            <a:off x="323850" y="3213100"/>
            <a:ext cx="28733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5883" name="Objekt 4"/>
          <p:cNvGraphicFramePr>
            <a:graphicFrameLocks noChangeAspect="1"/>
          </p:cNvGraphicFramePr>
          <p:nvPr/>
        </p:nvGraphicFramePr>
        <p:xfrm>
          <a:off x="0" y="2349500"/>
          <a:ext cx="80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5" name="Formel" r:id="rId3" imgW="444307" imgH="241195" progId="Equation.3">
                  <p:embed/>
                </p:oleObj>
              </mc:Choice>
              <mc:Fallback>
                <p:oleObj name="Formel" r:id="rId3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80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84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5" name="Oval 71"/>
          <p:cNvSpPr>
            <a:spLocks noChangeArrowheads="1"/>
          </p:cNvSpPr>
          <p:nvPr/>
        </p:nvSpPr>
        <p:spPr bwMode="auto">
          <a:xfrm flipH="1">
            <a:off x="5651500" y="184467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86" name="Line 72"/>
          <p:cNvSpPr>
            <a:spLocks noChangeShapeType="1"/>
          </p:cNvSpPr>
          <p:nvPr/>
        </p:nvSpPr>
        <p:spPr bwMode="auto">
          <a:xfrm flipH="1">
            <a:off x="5867400" y="15557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7" name="Line 73"/>
          <p:cNvSpPr>
            <a:spLocks noChangeShapeType="1"/>
          </p:cNvSpPr>
          <p:nvPr/>
        </p:nvSpPr>
        <p:spPr bwMode="auto">
          <a:xfrm flipH="1">
            <a:off x="5867400" y="2276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8" name="Line 74"/>
          <p:cNvSpPr>
            <a:spLocks noChangeShapeType="1"/>
          </p:cNvSpPr>
          <p:nvPr/>
        </p:nvSpPr>
        <p:spPr bwMode="auto">
          <a:xfrm flipH="1">
            <a:off x="5721350" y="25638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9" name="Line 75"/>
          <p:cNvSpPr>
            <a:spLocks noChangeShapeType="1"/>
          </p:cNvSpPr>
          <p:nvPr/>
        </p:nvSpPr>
        <p:spPr bwMode="auto">
          <a:xfrm>
            <a:off x="5867400" y="19161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0" name="Line 76"/>
          <p:cNvSpPr>
            <a:spLocks noChangeShapeType="1"/>
          </p:cNvSpPr>
          <p:nvPr/>
        </p:nvSpPr>
        <p:spPr bwMode="auto">
          <a:xfrm>
            <a:off x="5867400" y="1557338"/>
            <a:ext cx="720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1" name="Rectangle 77"/>
          <p:cNvSpPr>
            <a:spLocks noChangeArrowheads="1"/>
          </p:cNvSpPr>
          <p:nvPr/>
        </p:nvSpPr>
        <p:spPr bwMode="auto">
          <a:xfrm>
            <a:off x="6516688" y="1844675"/>
            <a:ext cx="142875" cy="4318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92" name="Line 78"/>
          <p:cNvSpPr>
            <a:spLocks noChangeShapeType="1"/>
          </p:cNvSpPr>
          <p:nvPr/>
        </p:nvSpPr>
        <p:spPr bwMode="auto">
          <a:xfrm>
            <a:off x="6588125" y="1557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3" name="Line 79"/>
          <p:cNvSpPr>
            <a:spLocks noChangeShapeType="1"/>
          </p:cNvSpPr>
          <p:nvPr/>
        </p:nvSpPr>
        <p:spPr bwMode="auto">
          <a:xfrm>
            <a:off x="6588125" y="2276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4" name="Line 80"/>
          <p:cNvSpPr>
            <a:spLocks noChangeShapeType="1"/>
          </p:cNvSpPr>
          <p:nvPr/>
        </p:nvSpPr>
        <p:spPr bwMode="auto">
          <a:xfrm flipH="1">
            <a:off x="6443663" y="25654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5" name="Text Box 81"/>
          <p:cNvSpPr txBox="1">
            <a:spLocks noChangeArrowheads="1"/>
          </p:cNvSpPr>
          <p:nvPr/>
        </p:nvSpPr>
        <p:spPr bwMode="auto">
          <a:xfrm>
            <a:off x="5137150" y="1557338"/>
            <a:ext cx="4619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Iout</a:t>
            </a:r>
          </a:p>
        </p:txBody>
      </p:sp>
      <p:sp>
        <p:nvSpPr>
          <p:cNvPr id="35896" name="Text Box 82"/>
          <p:cNvSpPr txBox="1">
            <a:spLocks noChangeArrowheads="1"/>
          </p:cNvSpPr>
          <p:nvPr/>
        </p:nvSpPr>
        <p:spPr bwMode="auto">
          <a:xfrm>
            <a:off x="6802438" y="1557338"/>
            <a:ext cx="500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Rout</a:t>
            </a:r>
          </a:p>
        </p:txBody>
      </p:sp>
      <p:sp>
        <p:nvSpPr>
          <p:cNvPr id="35897" name="Line 83"/>
          <p:cNvSpPr>
            <a:spLocks noChangeShapeType="1"/>
          </p:cNvSpPr>
          <p:nvPr/>
        </p:nvSpPr>
        <p:spPr bwMode="auto">
          <a:xfrm>
            <a:off x="6588125" y="1557338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5898" name="Object 84"/>
          <p:cNvGraphicFramePr>
            <a:graphicFrameLocks noGrp="1" noChangeAspect="1"/>
          </p:cNvGraphicFramePr>
          <p:nvPr>
            <p:ph idx="1"/>
          </p:nvPr>
        </p:nvGraphicFramePr>
        <p:xfrm>
          <a:off x="5651500" y="2924175"/>
          <a:ext cx="17589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6" name="Formel" r:id="rId5" imgW="774364" imgH="228501" progId="Equation.3">
                  <p:embed/>
                </p:oleObj>
              </mc:Choice>
              <mc:Fallback>
                <p:oleObj name="Formel" r:id="rId5" imgW="77436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924175"/>
                        <a:ext cx="175895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9" name="Object 85"/>
          <p:cNvGraphicFramePr>
            <a:graphicFrameLocks noChangeAspect="1"/>
          </p:cNvGraphicFramePr>
          <p:nvPr/>
        </p:nvGraphicFramePr>
        <p:xfrm>
          <a:off x="4572000" y="1916113"/>
          <a:ext cx="4968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7" name="Formel" r:id="rId7" imgW="215713" imgH="152268" progId="Equation.3">
                  <p:embed/>
                </p:oleObj>
              </mc:Choice>
              <mc:Fallback>
                <p:oleObj name="Formel" r:id="rId7" imgW="215713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6113"/>
                        <a:ext cx="4968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0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1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2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03" name="Gruppieren 101"/>
          <p:cNvGrpSpPr>
            <a:grpSpLocks/>
          </p:cNvGrpSpPr>
          <p:nvPr/>
        </p:nvGrpSpPr>
        <p:grpSpPr bwMode="auto">
          <a:xfrm>
            <a:off x="2195513" y="3789363"/>
            <a:ext cx="144462" cy="1152525"/>
            <a:chOff x="2051720" y="3140968"/>
            <a:chExt cx="144016" cy="1152450"/>
          </a:xfrm>
        </p:grpSpPr>
        <p:sp>
          <p:nvSpPr>
            <p:cNvPr id="35904" name="Rechteck 102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905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06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57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C77E7F-A2C1-4CC1-8FFD-BF2FEA9E0F5A}" type="slidenum">
              <a:rPr lang="de-DE" altLang="de-DE" sz="1400">
                <a:latin typeface="Arial" charset="0"/>
              </a:rPr>
              <a:pPr/>
              <a:t>37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Thevenin Quelle</a:t>
            </a: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36949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0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1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2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3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 flipH="1" flipV="1">
            <a:off x="468313" y="2708275"/>
            <a:ext cx="504825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873" name="Group 13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36944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5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6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7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8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874" name="Line 19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5" name="Line 20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6" name="Line 22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7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9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880" name="Group 38"/>
          <p:cNvGrpSpPr>
            <a:grpSpLocks/>
          </p:cNvGrpSpPr>
          <p:nvPr/>
        </p:nvGrpSpPr>
        <p:grpSpPr bwMode="auto">
          <a:xfrm flipH="1">
            <a:off x="2555875" y="1700213"/>
            <a:ext cx="504825" cy="431800"/>
            <a:chOff x="1020" y="2750"/>
            <a:chExt cx="318" cy="272"/>
          </a:xfrm>
        </p:grpSpPr>
        <p:sp>
          <p:nvSpPr>
            <p:cNvPr id="36939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0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1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2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3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881" name="Oval 44"/>
          <p:cNvSpPr>
            <a:spLocks noChangeArrowheads="1"/>
          </p:cNvSpPr>
          <p:nvPr/>
        </p:nvSpPr>
        <p:spPr bwMode="auto">
          <a:xfrm>
            <a:off x="2627313" y="18446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6882" name="Group 45"/>
          <p:cNvGrpSpPr>
            <a:grpSpLocks/>
          </p:cNvGrpSpPr>
          <p:nvPr/>
        </p:nvGrpSpPr>
        <p:grpSpPr bwMode="auto">
          <a:xfrm flipH="1">
            <a:off x="1476375" y="1698625"/>
            <a:ext cx="504825" cy="431800"/>
            <a:chOff x="3470" y="3022"/>
            <a:chExt cx="318" cy="272"/>
          </a:xfrm>
        </p:grpSpPr>
        <p:grpSp>
          <p:nvGrpSpPr>
            <p:cNvPr id="36932" name="Group 46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6934" name="Line 4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35" name="Line 4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36" name="Line 4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37" name="Line 5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38" name="Line 5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933" name="Oval 52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6883" name="Line 53"/>
          <p:cNvSpPr>
            <a:spLocks noChangeShapeType="1"/>
          </p:cNvSpPr>
          <p:nvPr/>
        </p:nvSpPr>
        <p:spPr bwMode="auto">
          <a:xfrm>
            <a:off x="1476375" y="21304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4" name="Line 55"/>
          <p:cNvSpPr>
            <a:spLocks noChangeShapeType="1"/>
          </p:cNvSpPr>
          <p:nvPr/>
        </p:nvSpPr>
        <p:spPr bwMode="auto">
          <a:xfrm>
            <a:off x="1979613" y="1914525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5" name="Line 56"/>
          <p:cNvSpPr>
            <a:spLocks noChangeShapeType="1"/>
          </p:cNvSpPr>
          <p:nvPr/>
        </p:nvSpPr>
        <p:spPr bwMode="auto">
          <a:xfrm>
            <a:off x="2268538" y="19161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6" name="Line 57"/>
          <p:cNvSpPr>
            <a:spLocks noChangeShapeType="1"/>
          </p:cNvSpPr>
          <p:nvPr/>
        </p:nvSpPr>
        <p:spPr bwMode="auto">
          <a:xfrm>
            <a:off x="1476375" y="14827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7" name="Line 58"/>
          <p:cNvSpPr>
            <a:spLocks noChangeShapeType="1"/>
          </p:cNvSpPr>
          <p:nvPr/>
        </p:nvSpPr>
        <p:spPr bwMode="auto">
          <a:xfrm>
            <a:off x="1331913" y="1266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8" name="Line 59"/>
          <p:cNvSpPr>
            <a:spLocks noChangeShapeType="1"/>
          </p:cNvSpPr>
          <p:nvPr/>
        </p:nvSpPr>
        <p:spPr bwMode="auto">
          <a:xfrm flipV="1">
            <a:off x="1476375" y="12668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9" name="Line 60"/>
          <p:cNvSpPr>
            <a:spLocks noChangeShapeType="1"/>
          </p:cNvSpPr>
          <p:nvPr/>
        </p:nvSpPr>
        <p:spPr bwMode="auto">
          <a:xfrm>
            <a:off x="2051050" y="19161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0" name="Line 61"/>
          <p:cNvSpPr>
            <a:spLocks noChangeShapeType="1"/>
          </p:cNvSpPr>
          <p:nvPr/>
        </p:nvSpPr>
        <p:spPr bwMode="auto">
          <a:xfrm>
            <a:off x="305911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1" name="Line 62"/>
          <p:cNvSpPr>
            <a:spLocks noChangeShapeType="1"/>
          </p:cNvSpPr>
          <p:nvPr/>
        </p:nvSpPr>
        <p:spPr bwMode="auto">
          <a:xfrm>
            <a:off x="2914650" y="12684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2" name="Line 63"/>
          <p:cNvSpPr>
            <a:spLocks noChangeShapeType="1"/>
          </p:cNvSpPr>
          <p:nvPr/>
        </p:nvSpPr>
        <p:spPr bwMode="auto">
          <a:xfrm flipV="1">
            <a:off x="3059113" y="12684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3" name="Line 64"/>
          <p:cNvSpPr>
            <a:spLocks noChangeShapeType="1"/>
          </p:cNvSpPr>
          <p:nvPr/>
        </p:nvSpPr>
        <p:spPr bwMode="auto">
          <a:xfrm>
            <a:off x="305911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6894" name="Gerade Verbindung 2"/>
          <p:cNvCxnSpPr>
            <a:cxnSpLocks noChangeShapeType="1"/>
            <a:stCxn id="36893" idx="1"/>
          </p:cNvCxnSpPr>
          <p:nvPr/>
        </p:nvCxnSpPr>
        <p:spPr bwMode="auto">
          <a:xfrm flipV="1">
            <a:off x="3059113" y="2708275"/>
            <a:ext cx="792162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95" name="Gerade Verbindung 5"/>
          <p:cNvCxnSpPr>
            <a:cxnSpLocks noChangeShapeType="1"/>
          </p:cNvCxnSpPr>
          <p:nvPr/>
        </p:nvCxnSpPr>
        <p:spPr bwMode="auto">
          <a:xfrm>
            <a:off x="1476375" y="2420938"/>
            <a:ext cx="7921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96" name="Gerade Verbindung 91"/>
          <p:cNvCxnSpPr>
            <a:cxnSpLocks noChangeShapeType="1"/>
          </p:cNvCxnSpPr>
          <p:nvPr/>
        </p:nvCxnSpPr>
        <p:spPr bwMode="auto">
          <a:xfrm flipH="1">
            <a:off x="3851275" y="3429000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97" name="Gerade Verbindung 92"/>
          <p:cNvCxnSpPr>
            <a:cxnSpLocks noChangeShapeType="1"/>
          </p:cNvCxnSpPr>
          <p:nvPr/>
        </p:nvCxnSpPr>
        <p:spPr bwMode="auto">
          <a:xfrm flipH="1">
            <a:off x="3995738" y="3500438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98" name="Gerade Verbindung 93"/>
          <p:cNvCxnSpPr>
            <a:cxnSpLocks noChangeShapeType="1"/>
          </p:cNvCxnSpPr>
          <p:nvPr/>
        </p:nvCxnSpPr>
        <p:spPr bwMode="auto">
          <a:xfrm flipH="1">
            <a:off x="4140200" y="3500438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99" name="Gerade Verbindung 94"/>
          <p:cNvCxnSpPr>
            <a:cxnSpLocks noChangeShapeType="1"/>
          </p:cNvCxnSpPr>
          <p:nvPr/>
        </p:nvCxnSpPr>
        <p:spPr bwMode="auto">
          <a:xfrm flipH="1">
            <a:off x="4140200" y="32131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Gerade Verbindung 18"/>
          <p:cNvCxnSpPr>
            <a:cxnSpLocks noChangeShapeType="1"/>
          </p:cNvCxnSpPr>
          <p:nvPr/>
        </p:nvCxnSpPr>
        <p:spPr bwMode="auto">
          <a:xfrm flipH="1">
            <a:off x="3995738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Gerade Verbindung 103"/>
          <p:cNvCxnSpPr>
            <a:cxnSpLocks noChangeShapeType="1"/>
          </p:cNvCxnSpPr>
          <p:nvPr/>
        </p:nvCxnSpPr>
        <p:spPr bwMode="auto">
          <a:xfrm>
            <a:off x="179388" y="29241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2" name="Gerade Verbindung 104"/>
          <p:cNvCxnSpPr>
            <a:cxnSpLocks noChangeShapeType="1"/>
          </p:cNvCxnSpPr>
          <p:nvPr/>
        </p:nvCxnSpPr>
        <p:spPr bwMode="auto">
          <a:xfrm>
            <a:off x="323850" y="299720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3" name="Gerade Verbindung 105"/>
          <p:cNvCxnSpPr>
            <a:cxnSpLocks noChangeShapeType="1"/>
          </p:cNvCxnSpPr>
          <p:nvPr/>
        </p:nvCxnSpPr>
        <p:spPr bwMode="auto">
          <a:xfrm>
            <a:off x="468313" y="29972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4" name="Gerade Verbindung 106"/>
          <p:cNvCxnSpPr>
            <a:cxnSpLocks noChangeShapeType="1"/>
          </p:cNvCxnSpPr>
          <p:nvPr/>
        </p:nvCxnSpPr>
        <p:spPr bwMode="auto">
          <a:xfrm>
            <a:off x="468313" y="27082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5" name="Gerade Verbindung 21"/>
          <p:cNvCxnSpPr>
            <a:cxnSpLocks noChangeShapeType="1"/>
            <a:endCxn id="36947" idx="1"/>
          </p:cNvCxnSpPr>
          <p:nvPr/>
        </p:nvCxnSpPr>
        <p:spPr bwMode="auto">
          <a:xfrm flipH="1" flipV="1">
            <a:off x="3565525" y="3213100"/>
            <a:ext cx="574675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6" name="Gerade Verbindung 84"/>
          <p:cNvCxnSpPr>
            <a:cxnSpLocks noChangeShapeType="1"/>
          </p:cNvCxnSpPr>
          <p:nvPr/>
        </p:nvCxnSpPr>
        <p:spPr bwMode="auto">
          <a:xfrm flipH="1">
            <a:off x="323850" y="3213100"/>
            <a:ext cx="28733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6907" name="Objekt 4"/>
          <p:cNvGraphicFramePr>
            <a:graphicFrameLocks noChangeAspect="1"/>
          </p:cNvGraphicFramePr>
          <p:nvPr/>
        </p:nvGraphicFramePr>
        <p:xfrm>
          <a:off x="0" y="2349500"/>
          <a:ext cx="80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2" name="Formel" r:id="rId3" imgW="444307" imgH="241195" progId="Equation.3">
                  <p:embed/>
                </p:oleObj>
              </mc:Choice>
              <mc:Fallback>
                <p:oleObj name="Formel" r:id="rId3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80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8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9" name="Oval 71"/>
          <p:cNvSpPr>
            <a:spLocks noChangeArrowheads="1"/>
          </p:cNvSpPr>
          <p:nvPr/>
        </p:nvSpPr>
        <p:spPr bwMode="auto">
          <a:xfrm flipH="1">
            <a:off x="5651500" y="184467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910" name="Line 72"/>
          <p:cNvSpPr>
            <a:spLocks noChangeShapeType="1"/>
          </p:cNvSpPr>
          <p:nvPr/>
        </p:nvSpPr>
        <p:spPr bwMode="auto">
          <a:xfrm flipH="1">
            <a:off x="5867400" y="15557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1" name="Line 73"/>
          <p:cNvSpPr>
            <a:spLocks noChangeShapeType="1"/>
          </p:cNvSpPr>
          <p:nvPr/>
        </p:nvSpPr>
        <p:spPr bwMode="auto">
          <a:xfrm flipH="1">
            <a:off x="5867400" y="2276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2" name="Line 74"/>
          <p:cNvSpPr>
            <a:spLocks noChangeShapeType="1"/>
          </p:cNvSpPr>
          <p:nvPr/>
        </p:nvSpPr>
        <p:spPr bwMode="auto">
          <a:xfrm flipH="1">
            <a:off x="5721350" y="25638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3" name="Line 75"/>
          <p:cNvSpPr>
            <a:spLocks noChangeShapeType="1"/>
          </p:cNvSpPr>
          <p:nvPr/>
        </p:nvSpPr>
        <p:spPr bwMode="auto">
          <a:xfrm>
            <a:off x="5867400" y="19161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4" name="Line 76"/>
          <p:cNvSpPr>
            <a:spLocks noChangeShapeType="1"/>
          </p:cNvSpPr>
          <p:nvPr/>
        </p:nvSpPr>
        <p:spPr bwMode="auto">
          <a:xfrm>
            <a:off x="5867400" y="1557338"/>
            <a:ext cx="720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5" name="Line 78"/>
          <p:cNvSpPr>
            <a:spLocks noChangeShapeType="1"/>
          </p:cNvSpPr>
          <p:nvPr/>
        </p:nvSpPr>
        <p:spPr bwMode="auto">
          <a:xfrm>
            <a:off x="6588125" y="1557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6" name="Line 79"/>
          <p:cNvSpPr>
            <a:spLocks noChangeShapeType="1"/>
          </p:cNvSpPr>
          <p:nvPr/>
        </p:nvSpPr>
        <p:spPr bwMode="auto">
          <a:xfrm>
            <a:off x="6588125" y="2276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7" name="Line 80"/>
          <p:cNvSpPr>
            <a:spLocks noChangeShapeType="1"/>
          </p:cNvSpPr>
          <p:nvPr/>
        </p:nvSpPr>
        <p:spPr bwMode="auto">
          <a:xfrm flipH="1">
            <a:off x="6443663" y="25654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8" name="Line 83"/>
          <p:cNvSpPr>
            <a:spLocks noChangeShapeType="1"/>
          </p:cNvSpPr>
          <p:nvPr/>
        </p:nvSpPr>
        <p:spPr bwMode="auto">
          <a:xfrm>
            <a:off x="6588125" y="1557338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6919" name="Object 85"/>
          <p:cNvGraphicFramePr>
            <a:graphicFrameLocks noChangeAspect="1"/>
          </p:cNvGraphicFramePr>
          <p:nvPr/>
        </p:nvGraphicFramePr>
        <p:xfrm>
          <a:off x="4572000" y="1916113"/>
          <a:ext cx="4968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3" name="Formel" r:id="rId5" imgW="215713" imgH="152268" progId="Equation.3">
                  <p:embed/>
                </p:oleObj>
              </mc:Choice>
              <mc:Fallback>
                <p:oleObj name="Formel" r:id="rId5" imgW="215713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6113"/>
                        <a:ext cx="4968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920" name="Gerade Verbindung 3"/>
          <p:cNvCxnSpPr>
            <a:cxnSpLocks noChangeShapeType="1"/>
          </p:cNvCxnSpPr>
          <p:nvPr/>
        </p:nvCxnSpPr>
        <p:spPr bwMode="auto">
          <a:xfrm>
            <a:off x="7524750" y="1412875"/>
            <a:ext cx="0" cy="2873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21" name="Gerade Verbindung mit Pfeil 9"/>
          <p:cNvCxnSpPr>
            <a:cxnSpLocks noChangeShapeType="1"/>
          </p:cNvCxnSpPr>
          <p:nvPr/>
        </p:nvCxnSpPr>
        <p:spPr bwMode="auto">
          <a:xfrm rot="10800000" flipH="1">
            <a:off x="6300788" y="1412875"/>
            <a:ext cx="10795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22" name="Gerade Verbindung mit Pfeil 95"/>
          <p:cNvCxnSpPr>
            <a:cxnSpLocks noChangeShapeType="1"/>
          </p:cNvCxnSpPr>
          <p:nvPr/>
        </p:nvCxnSpPr>
        <p:spPr bwMode="auto">
          <a:xfrm>
            <a:off x="3203575" y="2565400"/>
            <a:ext cx="5048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23" name="Gerade Verbindung 12"/>
          <p:cNvCxnSpPr>
            <a:cxnSpLocks noChangeShapeType="1"/>
          </p:cNvCxnSpPr>
          <p:nvPr/>
        </p:nvCxnSpPr>
        <p:spPr bwMode="auto">
          <a:xfrm>
            <a:off x="3851275" y="2565400"/>
            <a:ext cx="0" cy="2873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24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5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6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927" name="Gruppieren 100"/>
          <p:cNvGrpSpPr>
            <a:grpSpLocks/>
          </p:cNvGrpSpPr>
          <p:nvPr/>
        </p:nvGrpSpPr>
        <p:grpSpPr bwMode="auto">
          <a:xfrm>
            <a:off x="2195513" y="3789363"/>
            <a:ext cx="144462" cy="1152525"/>
            <a:chOff x="2051720" y="3140968"/>
            <a:chExt cx="144016" cy="1152450"/>
          </a:xfrm>
        </p:grpSpPr>
        <p:sp>
          <p:nvSpPr>
            <p:cNvPr id="36929" name="Rechteck 101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93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3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928" name="Text Box 81"/>
          <p:cNvSpPr txBox="1">
            <a:spLocks noChangeArrowheads="1"/>
          </p:cNvSpPr>
          <p:nvPr/>
        </p:nvSpPr>
        <p:spPr bwMode="auto">
          <a:xfrm>
            <a:off x="5137150" y="1557338"/>
            <a:ext cx="4619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Iout</a:t>
            </a:r>
          </a:p>
        </p:txBody>
      </p:sp>
    </p:spTree>
    <p:extLst>
      <p:ext uri="{BB962C8B-B14F-4D97-AF65-F5344CB8AC3E}">
        <p14:creationId xmlns:p14="http://schemas.microsoft.com/office/powerpoint/2010/main" val="22770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A8D1EA-3291-45F5-B8D1-D6ACCD19C39B}" type="slidenum">
              <a:rPr lang="de-DE" altLang="de-DE" sz="1400">
                <a:latin typeface="Arial" charset="0"/>
              </a:rPr>
              <a:pPr/>
              <a:t>38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Thevenin Quelle</a:t>
            </a:r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37963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4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5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6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7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894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5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37958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59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0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1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2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897" name="Line 19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8" name="Line 20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9" name="Line 22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0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1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2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903" name="Group 38"/>
          <p:cNvGrpSpPr>
            <a:grpSpLocks/>
          </p:cNvGrpSpPr>
          <p:nvPr/>
        </p:nvGrpSpPr>
        <p:grpSpPr bwMode="auto">
          <a:xfrm flipH="1">
            <a:off x="2555875" y="1700213"/>
            <a:ext cx="504825" cy="431800"/>
            <a:chOff x="1020" y="2750"/>
            <a:chExt cx="318" cy="272"/>
          </a:xfrm>
        </p:grpSpPr>
        <p:sp>
          <p:nvSpPr>
            <p:cNvPr id="37953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54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55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56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57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904" name="Oval 44"/>
          <p:cNvSpPr>
            <a:spLocks noChangeArrowheads="1"/>
          </p:cNvSpPr>
          <p:nvPr/>
        </p:nvSpPr>
        <p:spPr bwMode="auto">
          <a:xfrm>
            <a:off x="2627313" y="18446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905" name="Group 45"/>
          <p:cNvGrpSpPr>
            <a:grpSpLocks/>
          </p:cNvGrpSpPr>
          <p:nvPr/>
        </p:nvGrpSpPr>
        <p:grpSpPr bwMode="auto">
          <a:xfrm flipH="1">
            <a:off x="1476375" y="1698625"/>
            <a:ext cx="504825" cy="431800"/>
            <a:chOff x="3470" y="3022"/>
            <a:chExt cx="318" cy="272"/>
          </a:xfrm>
        </p:grpSpPr>
        <p:grpSp>
          <p:nvGrpSpPr>
            <p:cNvPr id="37946" name="Group 46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7948" name="Line 4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49" name="Line 4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50" name="Line 4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51" name="Line 5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52" name="Line 5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7947" name="Oval 52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7906" name="Line 53"/>
          <p:cNvSpPr>
            <a:spLocks noChangeShapeType="1"/>
          </p:cNvSpPr>
          <p:nvPr/>
        </p:nvSpPr>
        <p:spPr bwMode="auto">
          <a:xfrm>
            <a:off x="1476375" y="21304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7" name="Line 55"/>
          <p:cNvSpPr>
            <a:spLocks noChangeShapeType="1"/>
          </p:cNvSpPr>
          <p:nvPr/>
        </p:nvSpPr>
        <p:spPr bwMode="auto">
          <a:xfrm>
            <a:off x="1979613" y="1914525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8" name="Line 56"/>
          <p:cNvSpPr>
            <a:spLocks noChangeShapeType="1"/>
          </p:cNvSpPr>
          <p:nvPr/>
        </p:nvSpPr>
        <p:spPr bwMode="auto">
          <a:xfrm>
            <a:off x="2268538" y="19161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9" name="Line 57"/>
          <p:cNvSpPr>
            <a:spLocks noChangeShapeType="1"/>
          </p:cNvSpPr>
          <p:nvPr/>
        </p:nvSpPr>
        <p:spPr bwMode="auto">
          <a:xfrm>
            <a:off x="1476375" y="14827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0" name="Line 58"/>
          <p:cNvSpPr>
            <a:spLocks noChangeShapeType="1"/>
          </p:cNvSpPr>
          <p:nvPr/>
        </p:nvSpPr>
        <p:spPr bwMode="auto">
          <a:xfrm>
            <a:off x="1331913" y="1266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1" name="Line 59"/>
          <p:cNvSpPr>
            <a:spLocks noChangeShapeType="1"/>
          </p:cNvSpPr>
          <p:nvPr/>
        </p:nvSpPr>
        <p:spPr bwMode="auto">
          <a:xfrm flipV="1">
            <a:off x="1476375" y="12668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2" name="Line 60"/>
          <p:cNvSpPr>
            <a:spLocks noChangeShapeType="1"/>
          </p:cNvSpPr>
          <p:nvPr/>
        </p:nvSpPr>
        <p:spPr bwMode="auto">
          <a:xfrm>
            <a:off x="2051050" y="19161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3" name="Line 61"/>
          <p:cNvSpPr>
            <a:spLocks noChangeShapeType="1"/>
          </p:cNvSpPr>
          <p:nvPr/>
        </p:nvSpPr>
        <p:spPr bwMode="auto">
          <a:xfrm>
            <a:off x="305911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4" name="Line 62"/>
          <p:cNvSpPr>
            <a:spLocks noChangeShapeType="1"/>
          </p:cNvSpPr>
          <p:nvPr/>
        </p:nvSpPr>
        <p:spPr bwMode="auto">
          <a:xfrm>
            <a:off x="2914650" y="12684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5" name="Line 63"/>
          <p:cNvSpPr>
            <a:spLocks noChangeShapeType="1"/>
          </p:cNvSpPr>
          <p:nvPr/>
        </p:nvSpPr>
        <p:spPr bwMode="auto">
          <a:xfrm flipV="1">
            <a:off x="3059113" y="12684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6" name="Line 64"/>
          <p:cNvSpPr>
            <a:spLocks noChangeShapeType="1"/>
          </p:cNvSpPr>
          <p:nvPr/>
        </p:nvSpPr>
        <p:spPr bwMode="auto">
          <a:xfrm>
            <a:off x="305911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7917" name="Gerade Verbindung 2"/>
          <p:cNvCxnSpPr>
            <a:cxnSpLocks noChangeShapeType="1"/>
            <a:stCxn id="37916" idx="1"/>
          </p:cNvCxnSpPr>
          <p:nvPr/>
        </p:nvCxnSpPr>
        <p:spPr bwMode="auto">
          <a:xfrm flipV="1">
            <a:off x="3059113" y="2708275"/>
            <a:ext cx="792162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8" name="Gerade Verbindung 5"/>
          <p:cNvCxnSpPr>
            <a:cxnSpLocks noChangeShapeType="1"/>
          </p:cNvCxnSpPr>
          <p:nvPr/>
        </p:nvCxnSpPr>
        <p:spPr bwMode="auto">
          <a:xfrm>
            <a:off x="1476375" y="2420938"/>
            <a:ext cx="7921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19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0" name="Line 72"/>
          <p:cNvSpPr>
            <a:spLocks noChangeShapeType="1"/>
          </p:cNvSpPr>
          <p:nvPr/>
        </p:nvSpPr>
        <p:spPr bwMode="auto">
          <a:xfrm flipH="1">
            <a:off x="5867400" y="15557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1" name="Line 73"/>
          <p:cNvSpPr>
            <a:spLocks noChangeShapeType="1"/>
          </p:cNvSpPr>
          <p:nvPr/>
        </p:nvSpPr>
        <p:spPr bwMode="auto">
          <a:xfrm flipH="1">
            <a:off x="5867400" y="2276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2" name="Line 74"/>
          <p:cNvSpPr>
            <a:spLocks noChangeShapeType="1"/>
          </p:cNvSpPr>
          <p:nvPr/>
        </p:nvSpPr>
        <p:spPr bwMode="auto">
          <a:xfrm flipH="1">
            <a:off x="5721350" y="25638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3" name="Line 76"/>
          <p:cNvSpPr>
            <a:spLocks noChangeShapeType="1"/>
          </p:cNvSpPr>
          <p:nvPr/>
        </p:nvSpPr>
        <p:spPr bwMode="auto">
          <a:xfrm>
            <a:off x="5867400" y="1557338"/>
            <a:ext cx="720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4" name="Line 78"/>
          <p:cNvSpPr>
            <a:spLocks noChangeShapeType="1"/>
          </p:cNvSpPr>
          <p:nvPr/>
        </p:nvSpPr>
        <p:spPr bwMode="auto">
          <a:xfrm>
            <a:off x="6588125" y="1557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5" name="Line 79"/>
          <p:cNvSpPr>
            <a:spLocks noChangeShapeType="1"/>
          </p:cNvSpPr>
          <p:nvPr/>
        </p:nvSpPr>
        <p:spPr bwMode="auto">
          <a:xfrm>
            <a:off x="6588125" y="2276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6" name="Line 80"/>
          <p:cNvSpPr>
            <a:spLocks noChangeShapeType="1"/>
          </p:cNvSpPr>
          <p:nvPr/>
        </p:nvSpPr>
        <p:spPr bwMode="auto">
          <a:xfrm flipH="1">
            <a:off x="6443663" y="25654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7" name="Line 83"/>
          <p:cNvSpPr>
            <a:spLocks noChangeShapeType="1"/>
          </p:cNvSpPr>
          <p:nvPr/>
        </p:nvSpPr>
        <p:spPr bwMode="auto">
          <a:xfrm>
            <a:off x="6588125" y="1557338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7928" name="Object 85"/>
          <p:cNvGraphicFramePr>
            <a:graphicFrameLocks noChangeAspect="1"/>
          </p:cNvGraphicFramePr>
          <p:nvPr/>
        </p:nvGraphicFramePr>
        <p:xfrm>
          <a:off x="4572000" y="1916113"/>
          <a:ext cx="4968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3" name="Formel" r:id="rId3" imgW="215713" imgH="152268" progId="Equation.3">
                  <p:embed/>
                </p:oleObj>
              </mc:Choice>
              <mc:Fallback>
                <p:oleObj name="Formel" r:id="rId3" imgW="215713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6113"/>
                        <a:ext cx="4968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929" name="Gerade Verbindung mit Pfeil 95"/>
          <p:cNvCxnSpPr>
            <a:cxnSpLocks noChangeShapeType="1"/>
          </p:cNvCxnSpPr>
          <p:nvPr/>
        </p:nvCxnSpPr>
        <p:spPr bwMode="auto">
          <a:xfrm rot="10800000">
            <a:off x="3203575" y="2565400"/>
            <a:ext cx="5048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30" name="Rectangle 77"/>
          <p:cNvSpPr>
            <a:spLocks noChangeArrowheads="1"/>
          </p:cNvSpPr>
          <p:nvPr/>
        </p:nvSpPr>
        <p:spPr bwMode="auto">
          <a:xfrm>
            <a:off x="6516688" y="1844675"/>
            <a:ext cx="142875" cy="4318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37931" name="Gerade Verbindung 6"/>
          <p:cNvCxnSpPr>
            <a:cxnSpLocks noChangeShapeType="1"/>
            <a:stCxn id="37961" idx="1"/>
          </p:cNvCxnSpPr>
          <p:nvPr/>
        </p:nvCxnSpPr>
        <p:spPr bwMode="auto">
          <a:xfrm flipH="1">
            <a:off x="3563938" y="3213100"/>
            <a:ext cx="1587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32" name="Gerade Verbindung 8"/>
          <p:cNvCxnSpPr>
            <a:cxnSpLocks noChangeShapeType="1"/>
          </p:cNvCxnSpPr>
          <p:nvPr/>
        </p:nvCxnSpPr>
        <p:spPr bwMode="auto">
          <a:xfrm>
            <a:off x="3419475" y="36449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33" name="Gerade Verbindung 97"/>
          <p:cNvCxnSpPr>
            <a:cxnSpLocks noChangeShapeType="1"/>
          </p:cNvCxnSpPr>
          <p:nvPr/>
        </p:nvCxnSpPr>
        <p:spPr bwMode="auto">
          <a:xfrm flipH="1">
            <a:off x="971550" y="3213100"/>
            <a:ext cx="1588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34" name="Gerade Verbindung 98"/>
          <p:cNvCxnSpPr>
            <a:cxnSpLocks noChangeShapeType="1"/>
          </p:cNvCxnSpPr>
          <p:nvPr/>
        </p:nvCxnSpPr>
        <p:spPr bwMode="auto">
          <a:xfrm>
            <a:off x="827088" y="36449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7935" name="Object 84"/>
          <p:cNvGraphicFramePr>
            <a:graphicFrameLocks noChangeAspect="1"/>
          </p:cNvGraphicFramePr>
          <p:nvPr/>
        </p:nvGraphicFramePr>
        <p:xfrm>
          <a:off x="3276600" y="2133600"/>
          <a:ext cx="377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4" name="Formel" r:id="rId5" imgW="164885" imgH="164885" progId="Equation.3">
                  <p:embed/>
                </p:oleObj>
              </mc:Choice>
              <mc:Fallback>
                <p:oleObj name="Formel" r:id="rId5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377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936" name="Gerade Verbindung mit Pfeil 100"/>
          <p:cNvCxnSpPr>
            <a:cxnSpLocks noChangeShapeType="1"/>
          </p:cNvCxnSpPr>
          <p:nvPr/>
        </p:nvCxnSpPr>
        <p:spPr bwMode="auto">
          <a:xfrm rot="10800000">
            <a:off x="6804025" y="1412875"/>
            <a:ext cx="5048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7937" name="Object 84"/>
          <p:cNvGraphicFramePr>
            <a:graphicFrameLocks noChangeAspect="1"/>
          </p:cNvGraphicFramePr>
          <p:nvPr/>
        </p:nvGraphicFramePr>
        <p:xfrm>
          <a:off x="6875463" y="908050"/>
          <a:ext cx="377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5" name="Formel" r:id="rId7" imgW="164885" imgH="164885" progId="Equation.3">
                  <p:embed/>
                </p:oleObj>
              </mc:Choice>
              <mc:Fallback>
                <p:oleObj name="Formel" r:id="rId7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908050"/>
                        <a:ext cx="377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8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9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0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941" name="Gruppieren 110"/>
          <p:cNvGrpSpPr>
            <a:grpSpLocks/>
          </p:cNvGrpSpPr>
          <p:nvPr/>
        </p:nvGrpSpPr>
        <p:grpSpPr bwMode="auto">
          <a:xfrm>
            <a:off x="2195513" y="3789363"/>
            <a:ext cx="144462" cy="1152525"/>
            <a:chOff x="2051720" y="3140968"/>
            <a:chExt cx="144016" cy="1152450"/>
          </a:xfrm>
        </p:grpSpPr>
        <p:sp>
          <p:nvSpPr>
            <p:cNvPr id="37943" name="Rechteck 111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4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5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942" name="Text Box 82"/>
          <p:cNvSpPr txBox="1">
            <a:spLocks noChangeArrowheads="1"/>
          </p:cNvSpPr>
          <p:nvPr/>
        </p:nvSpPr>
        <p:spPr bwMode="auto">
          <a:xfrm>
            <a:off x="6802438" y="1557338"/>
            <a:ext cx="500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Rout</a:t>
            </a:r>
          </a:p>
        </p:txBody>
      </p:sp>
    </p:spTree>
    <p:extLst>
      <p:ext uri="{BB962C8B-B14F-4D97-AF65-F5344CB8AC3E}">
        <p14:creationId xmlns:p14="http://schemas.microsoft.com/office/powerpoint/2010/main" val="40217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B79DDE-5044-4E30-9627-F72E23F82CD1}" type="slidenum">
              <a:rPr lang="de-DE" altLang="de-DE" sz="1400">
                <a:latin typeface="Arial" charset="0"/>
              </a:rPr>
              <a:pPr/>
              <a:t>39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Thevenin Quelle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3907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71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72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73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74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17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8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9" name="Line 12"/>
          <p:cNvSpPr>
            <a:spLocks noChangeShapeType="1"/>
          </p:cNvSpPr>
          <p:nvPr/>
        </p:nvSpPr>
        <p:spPr bwMode="auto">
          <a:xfrm flipH="1" flipV="1">
            <a:off x="468313" y="2708275"/>
            <a:ext cx="504825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20" name="Group 13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39065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6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7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8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9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21" name="Line 19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2" name="Line 20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3" name="Line 22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4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5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6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27" name="Group 38"/>
          <p:cNvGrpSpPr>
            <a:grpSpLocks/>
          </p:cNvGrpSpPr>
          <p:nvPr/>
        </p:nvGrpSpPr>
        <p:grpSpPr bwMode="auto">
          <a:xfrm flipH="1">
            <a:off x="2555875" y="1700213"/>
            <a:ext cx="504825" cy="431800"/>
            <a:chOff x="1020" y="2750"/>
            <a:chExt cx="318" cy="272"/>
          </a:xfrm>
        </p:grpSpPr>
        <p:sp>
          <p:nvSpPr>
            <p:cNvPr id="39060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1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2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3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4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28" name="Oval 44"/>
          <p:cNvSpPr>
            <a:spLocks noChangeArrowheads="1"/>
          </p:cNvSpPr>
          <p:nvPr/>
        </p:nvSpPr>
        <p:spPr bwMode="auto">
          <a:xfrm>
            <a:off x="2627313" y="18446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8929" name="Group 45"/>
          <p:cNvGrpSpPr>
            <a:grpSpLocks/>
          </p:cNvGrpSpPr>
          <p:nvPr/>
        </p:nvGrpSpPr>
        <p:grpSpPr bwMode="auto">
          <a:xfrm flipH="1">
            <a:off x="1476375" y="1698625"/>
            <a:ext cx="504825" cy="431800"/>
            <a:chOff x="3470" y="3022"/>
            <a:chExt cx="318" cy="272"/>
          </a:xfrm>
        </p:grpSpPr>
        <p:grpSp>
          <p:nvGrpSpPr>
            <p:cNvPr id="39053" name="Group 46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9055" name="Line 4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56" name="Line 4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57" name="Line 4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58" name="Line 5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59" name="Line 5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9054" name="Oval 52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8930" name="Line 53"/>
          <p:cNvSpPr>
            <a:spLocks noChangeShapeType="1"/>
          </p:cNvSpPr>
          <p:nvPr/>
        </p:nvSpPr>
        <p:spPr bwMode="auto">
          <a:xfrm>
            <a:off x="1476375" y="21304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1" name="Line 55"/>
          <p:cNvSpPr>
            <a:spLocks noChangeShapeType="1"/>
          </p:cNvSpPr>
          <p:nvPr/>
        </p:nvSpPr>
        <p:spPr bwMode="auto">
          <a:xfrm>
            <a:off x="1979613" y="1914525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2" name="Line 56"/>
          <p:cNvSpPr>
            <a:spLocks noChangeShapeType="1"/>
          </p:cNvSpPr>
          <p:nvPr/>
        </p:nvSpPr>
        <p:spPr bwMode="auto">
          <a:xfrm>
            <a:off x="2268538" y="19161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3" name="Line 57"/>
          <p:cNvSpPr>
            <a:spLocks noChangeShapeType="1"/>
          </p:cNvSpPr>
          <p:nvPr/>
        </p:nvSpPr>
        <p:spPr bwMode="auto">
          <a:xfrm>
            <a:off x="1476375" y="14827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4" name="Line 58"/>
          <p:cNvSpPr>
            <a:spLocks noChangeShapeType="1"/>
          </p:cNvSpPr>
          <p:nvPr/>
        </p:nvSpPr>
        <p:spPr bwMode="auto">
          <a:xfrm>
            <a:off x="1331913" y="1266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5" name="Line 59"/>
          <p:cNvSpPr>
            <a:spLocks noChangeShapeType="1"/>
          </p:cNvSpPr>
          <p:nvPr/>
        </p:nvSpPr>
        <p:spPr bwMode="auto">
          <a:xfrm flipV="1">
            <a:off x="1476375" y="12668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6" name="Line 60"/>
          <p:cNvSpPr>
            <a:spLocks noChangeShapeType="1"/>
          </p:cNvSpPr>
          <p:nvPr/>
        </p:nvSpPr>
        <p:spPr bwMode="auto">
          <a:xfrm>
            <a:off x="2051050" y="19161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7" name="Line 61"/>
          <p:cNvSpPr>
            <a:spLocks noChangeShapeType="1"/>
          </p:cNvSpPr>
          <p:nvPr/>
        </p:nvSpPr>
        <p:spPr bwMode="auto">
          <a:xfrm>
            <a:off x="305911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8" name="Line 62"/>
          <p:cNvSpPr>
            <a:spLocks noChangeShapeType="1"/>
          </p:cNvSpPr>
          <p:nvPr/>
        </p:nvSpPr>
        <p:spPr bwMode="auto">
          <a:xfrm>
            <a:off x="2914650" y="12684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9" name="Line 63"/>
          <p:cNvSpPr>
            <a:spLocks noChangeShapeType="1"/>
          </p:cNvSpPr>
          <p:nvPr/>
        </p:nvSpPr>
        <p:spPr bwMode="auto">
          <a:xfrm flipV="1">
            <a:off x="3059113" y="12684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0" name="Line 64"/>
          <p:cNvSpPr>
            <a:spLocks noChangeShapeType="1"/>
          </p:cNvSpPr>
          <p:nvPr/>
        </p:nvSpPr>
        <p:spPr bwMode="auto">
          <a:xfrm>
            <a:off x="305911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8941" name="Gerade Verbindung 2"/>
          <p:cNvCxnSpPr>
            <a:cxnSpLocks noChangeShapeType="1"/>
          </p:cNvCxnSpPr>
          <p:nvPr/>
        </p:nvCxnSpPr>
        <p:spPr bwMode="auto">
          <a:xfrm flipV="1">
            <a:off x="3059113" y="2420938"/>
            <a:ext cx="793750" cy="158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2" name="Gerade Verbindung 5"/>
          <p:cNvCxnSpPr>
            <a:cxnSpLocks noChangeShapeType="1"/>
          </p:cNvCxnSpPr>
          <p:nvPr/>
        </p:nvCxnSpPr>
        <p:spPr bwMode="auto">
          <a:xfrm>
            <a:off x="1476375" y="2420938"/>
            <a:ext cx="7921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3" name="Gerade Verbindung 91"/>
          <p:cNvCxnSpPr>
            <a:cxnSpLocks noChangeShapeType="1"/>
          </p:cNvCxnSpPr>
          <p:nvPr/>
        </p:nvCxnSpPr>
        <p:spPr bwMode="auto">
          <a:xfrm flipH="1">
            <a:off x="3851275" y="3429000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4" name="Gerade Verbindung 92"/>
          <p:cNvCxnSpPr>
            <a:cxnSpLocks noChangeShapeType="1"/>
          </p:cNvCxnSpPr>
          <p:nvPr/>
        </p:nvCxnSpPr>
        <p:spPr bwMode="auto">
          <a:xfrm flipH="1">
            <a:off x="3995738" y="3500438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5" name="Gerade Verbindung 93"/>
          <p:cNvCxnSpPr>
            <a:cxnSpLocks noChangeShapeType="1"/>
          </p:cNvCxnSpPr>
          <p:nvPr/>
        </p:nvCxnSpPr>
        <p:spPr bwMode="auto">
          <a:xfrm flipH="1">
            <a:off x="4140200" y="3500438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6" name="Gerade Verbindung 94"/>
          <p:cNvCxnSpPr>
            <a:cxnSpLocks noChangeShapeType="1"/>
          </p:cNvCxnSpPr>
          <p:nvPr/>
        </p:nvCxnSpPr>
        <p:spPr bwMode="auto">
          <a:xfrm flipH="1">
            <a:off x="4140200" y="32131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7" name="Gerade Verbindung 18"/>
          <p:cNvCxnSpPr>
            <a:cxnSpLocks noChangeShapeType="1"/>
          </p:cNvCxnSpPr>
          <p:nvPr/>
        </p:nvCxnSpPr>
        <p:spPr bwMode="auto">
          <a:xfrm flipH="1">
            <a:off x="3995738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8" name="Gerade Verbindung 103"/>
          <p:cNvCxnSpPr>
            <a:cxnSpLocks noChangeShapeType="1"/>
          </p:cNvCxnSpPr>
          <p:nvPr/>
        </p:nvCxnSpPr>
        <p:spPr bwMode="auto">
          <a:xfrm>
            <a:off x="179388" y="29241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9" name="Gerade Verbindung 104"/>
          <p:cNvCxnSpPr>
            <a:cxnSpLocks noChangeShapeType="1"/>
          </p:cNvCxnSpPr>
          <p:nvPr/>
        </p:nvCxnSpPr>
        <p:spPr bwMode="auto">
          <a:xfrm>
            <a:off x="323850" y="299720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0" name="Gerade Verbindung 105"/>
          <p:cNvCxnSpPr>
            <a:cxnSpLocks noChangeShapeType="1"/>
          </p:cNvCxnSpPr>
          <p:nvPr/>
        </p:nvCxnSpPr>
        <p:spPr bwMode="auto">
          <a:xfrm>
            <a:off x="468313" y="29972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1" name="Gerade Verbindung 106"/>
          <p:cNvCxnSpPr>
            <a:cxnSpLocks noChangeShapeType="1"/>
          </p:cNvCxnSpPr>
          <p:nvPr/>
        </p:nvCxnSpPr>
        <p:spPr bwMode="auto">
          <a:xfrm>
            <a:off x="468313" y="27082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2" name="Gerade Verbindung 21"/>
          <p:cNvCxnSpPr>
            <a:cxnSpLocks noChangeShapeType="1"/>
            <a:endCxn id="39068" idx="1"/>
          </p:cNvCxnSpPr>
          <p:nvPr/>
        </p:nvCxnSpPr>
        <p:spPr bwMode="auto">
          <a:xfrm flipH="1" flipV="1">
            <a:off x="3565525" y="3213100"/>
            <a:ext cx="574675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3" name="Gerade Verbindung 84"/>
          <p:cNvCxnSpPr>
            <a:cxnSpLocks noChangeShapeType="1"/>
          </p:cNvCxnSpPr>
          <p:nvPr/>
        </p:nvCxnSpPr>
        <p:spPr bwMode="auto">
          <a:xfrm flipH="1">
            <a:off x="323850" y="3213100"/>
            <a:ext cx="28733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8954" name="Objekt 4"/>
          <p:cNvGraphicFramePr>
            <a:graphicFrameLocks noChangeAspect="1"/>
          </p:cNvGraphicFramePr>
          <p:nvPr/>
        </p:nvGraphicFramePr>
        <p:xfrm>
          <a:off x="0" y="2349500"/>
          <a:ext cx="8064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4" name="Formel" r:id="rId3" imgW="444307" imgH="241195" progId="Equation.3">
                  <p:embed/>
                </p:oleObj>
              </mc:Choice>
              <mc:Fallback>
                <p:oleObj name="Formel" r:id="rId3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8064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955" name="Gerade Verbindung mit Pfeil 95"/>
          <p:cNvCxnSpPr>
            <a:cxnSpLocks noChangeShapeType="1"/>
          </p:cNvCxnSpPr>
          <p:nvPr/>
        </p:nvCxnSpPr>
        <p:spPr bwMode="auto">
          <a:xfrm>
            <a:off x="3203575" y="2565400"/>
            <a:ext cx="5048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6" name="Gerade Verbindung 12"/>
          <p:cNvCxnSpPr>
            <a:cxnSpLocks noChangeShapeType="1"/>
          </p:cNvCxnSpPr>
          <p:nvPr/>
        </p:nvCxnSpPr>
        <p:spPr bwMode="auto">
          <a:xfrm>
            <a:off x="3851275" y="2276475"/>
            <a:ext cx="0" cy="2889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57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8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9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60" name="Gruppieren 97"/>
          <p:cNvGrpSpPr>
            <a:grpSpLocks/>
          </p:cNvGrpSpPr>
          <p:nvPr/>
        </p:nvGrpSpPr>
        <p:grpSpPr bwMode="auto">
          <a:xfrm>
            <a:off x="2195513" y="3789363"/>
            <a:ext cx="144462" cy="1152525"/>
            <a:chOff x="2051720" y="3140968"/>
            <a:chExt cx="144016" cy="1152450"/>
          </a:xfrm>
        </p:grpSpPr>
        <p:sp>
          <p:nvSpPr>
            <p:cNvPr id="39050" name="Rechteck 98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05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5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38961" name="Gerade Verbindung 2"/>
          <p:cNvCxnSpPr>
            <a:cxnSpLocks noChangeShapeType="1"/>
          </p:cNvCxnSpPr>
          <p:nvPr/>
        </p:nvCxnSpPr>
        <p:spPr bwMode="auto">
          <a:xfrm flipV="1">
            <a:off x="1476375" y="2636838"/>
            <a:ext cx="793750" cy="1587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62" name="Gerade Verbindung 12"/>
          <p:cNvCxnSpPr>
            <a:cxnSpLocks noChangeShapeType="1"/>
          </p:cNvCxnSpPr>
          <p:nvPr/>
        </p:nvCxnSpPr>
        <p:spPr bwMode="auto">
          <a:xfrm>
            <a:off x="2268538" y="2492375"/>
            <a:ext cx="0" cy="2889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63" name="Rectangle 2"/>
          <p:cNvSpPr>
            <a:spLocks noChangeArrowheads="1"/>
          </p:cNvSpPr>
          <p:nvPr/>
        </p:nvSpPr>
        <p:spPr bwMode="auto">
          <a:xfrm>
            <a:off x="5580063" y="908050"/>
            <a:ext cx="2305050" cy="1296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8964" name="Line 4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65" name="Group 73"/>
          <p:cNvGrpSpPr>
            <a:grpSpLocks/>
          </p:cNvGrpSpPr>
          <p:nvPr/>
        </p:nvGrpSpPr>
        <p:grpSpPr bwMode="auto">
          <a:xfrm flipH="1">
            <a:off x="5435600" y="2997200"/>
            <a:ext cx="504825" cy="431800"/>
            <a:chOff x="1020" y="2750"/>
            <a:chExt cx="318" cy="272"/>
          </a:xfrm>
        </p:grpSpPr>
        <p:sp>
          <p:nvSpPr>
            <p:cNvPr id="39045" name="Line 7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6" name="Line 7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7" name="Line 7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8" name="Line 7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9" name="Line 7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66" name="Line 79"/>
          <p:cNvSpPr>
            <a:spLocks noChangeShapeType="1"/>
          </p:cNvSpPr>
          <p:nvPr/>
        </p:nvSpPr>
        <p:spPr bwMode="auto">
          <a:xfrm>
            <a:off x="5940425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67" name="Group 81"/>
          <p:cNvGrpSpPr>
            <a:grpSpLocks/>
          </p:cNvGrpSpPr>
          <p:nvPr/>
        </p:nvGrpSpPr>
        <p:grpSpPr bwMode="auto">
          <a:xfrm>
            <a:off x="7523163" y="2998788"/>
            <a:ext cx="504825" cy="431800"/>
            <a:chOff x="1020" y="2750"/>
            <a:chExt cx="318" cy="272"/>
          </a:xfrm>
        </p:grpSpPr>
        <p:sp>
          <p:nvSpPr>
            <p:cNvPr id="39040" name="Line 8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1" name="Line 8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2" name="Line 8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3" name="Line 8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4" name="Line 8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68" name="Line 87"/>
          <p:cNvSpPr>
            <a:spLocks noChangeShapeType="1"/>
          </p:cNvSpPr>
          <p:nvPr/>
        </p:nvSpPr>
        <p:spPr bwMode="auto">
          <a:xfrm flipH="1">
            <a:off x="7523163" y="34305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9" name="Line 89"/>
          <p:cNvSpPr>
            <a:spLocks noChangeShapeType="1"/>
          </p:cNvSpPr>
          <p:nvPr/>
        </p:nvSpPr>
        <p:spPr bwMode="auto">
          <a:xfrm>
            <a:off x="5938838" y="37179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0" name="Line 91"/>
          <p:cNvSpPr>
            <a:spLocks noChangeShapeType="1"/>
          </p:cNvSpPr>
          <p:nvPr/>
        </p:nvSpPr>
        <p:spPr bwMode="auto">
          <a:xfrm>
            <a:off x="6731000" y="371792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1" name="Line 92"/>
          <p:cNvSpPr>
            <a:spLocks noChangeShapeType="1"/>
          </p:cNvSpPr>
          <p:nvPr/>
        </p:nvSpPr>
        <p:spPr bwMode="auto">
          <a:xfrm>
            <a:off x="6731000" y="458152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2" name="Line 93"/>
          <p:cNvSpPr>
            <a:spLocks noChangeShapeType="1"/>
          </p:cNvSpPr>
          <p:nvPr/>
        </p:nvSpPr>
        <p:spPr bwMode="auto">
          <a:xfrm>
            <a:off x="6586538" y="501332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3" name="Line 108"/>
          <p:cNvSpPr>
            <a:spLocks noChangeShapeType="1"/>
          </p:cNvSpPr>
          <p:nvPr/>
        </p:nvSpPr>
        <p:spPr bwMode="auto">
          <a:xfrm flipV="1">
            <a:off x="5940425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4" name="Line 109"/>
          <p:cNvSpPr>
            <a:spLocks noChangeShapeType="1"/>
          </p:cNvSpPr>
          <p:nvPr/>
        </p:nvSpPr>
        <p:spPr bwMode="auto">
          <a:xfrm>
            <a:off x="5795963" y="24209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5" name="Line 110"/>
          <p:cNvSpPr>
            <a:spLocks noChangeShapeType="1"/>
          </p:cNvSpPr>
          <p:nvPr/>
        </p:nvSpPr>
        <p:spPr bwMode="auto">
          <a:xfrm>
            <a:off x="7380288" y="24209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6" name="Line 111"/>
          <p:cNvSpPr>
            <a:spLocks noChangeShapeType="1"/>
          </p:cNvSpPr>
          <p:nvPr/>
        </p:nvSpPr>
        <p:spPr bwMode="auto">
          <a:xfrm>
            <a:off x="7524750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7" name="Line 114"/>
          <p:cNvSpPr>
            <a:spLocks noChangeShapeType="1"/>
          </p:cNvSpPr>
          <p:nvPr/>
        </p:nvSpPr>
        <p:spPr bwMode="auto">
          <a:xfrm>
            <a:off x="6732588" y="2060575"/>
            <a:ext cx="0" cy="151288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8" name="Line 116"/>
          <p:cNvSpPr>
            <a:spLocks noChangeShapeType="1"/>
          </p:cNvSpPr>
          <p:nvPr/>
        </p:nvSpPr>
        <p:spPr bwMode="auto">
          <a:xfrm flipH="1">
            <a:off x="6732588" y="3068638"/>
            <a:ext cx="360362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9" name="Text Box 117"/>
          <p:cNvSpPr txBox="1">
            <a:spLocks noChangeArrowheads="1"/>
          </p:cNvSpPr>
          <p:nvPr/>
        </p:nvSpPr>
        <p:spPr bwMode="auto">
          <a:xfrm>
            <a:off x="6877050" y="2708275"/>
            <a:ext cx="468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V=0</a:t>
            </a:r>
          </a:p>
        </p:txBody>
      </p:sp>
      <p:sp>
        <p:nvSpPr>
          <p:cNvPr id="38980" name="Line 118"/>
          <p:cNvSpPr>
            <a:spLocks noChangeShapeType="1"/>
          </p:cNvSpPr>
          <p:nvPr/>
        </p:nvSpPr>
        <p:spPr bwMode="auto">
          <a:xfrm>
            <a:off x="6084888" y="2565400"/>
            <a:ext cx="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1" name="Line 119"/>
          <p:cNvSpPr>
            <a:spLocks noChangeShapeType="1"/>
          </p:cNvSpPr>
          <p:nvPr/>
        </p:nvSpPr>
        <p:spPr bwMode="auto">
          <a:xfrm>
            <a:off x="7667625" y="2565400"/>
            <a:ext cx="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2" name="Line 125"/>
          <p:cNvSpPr>
            <a:spLocks noChangeShapeType="1"/>
          </p:cNvSpPr>
          <p:nvPr/>
        </p:nvSpPr>
        <p:spPr bwMode="auto">
          <a:xfrm>
            <a:off x="5867400" y="3860800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3" name="Line 126"/>
          <p:cNvSpPr>
            <a:spLocks noChangeShapeType="1"/>
          </p:cNvSpPr>
          <p:nvPr/>
        </p:nvSpPr>
        <p:spPr bwMode="auto">
          <a:xfrm>
            <a:off x="5940425" y="3789363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4" name="Line 127"/>
          <p:cNvSpPr>
            <a:spLocks noChangeShapeType="1"/>
          </p:cNvSpPr>
          <p:nvPr/>
        </p:nvSpPr>
        <p:spPr bwMode="auto">
          <a:xfrm>
            <a:off x="7451725" y="3860800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5" name="Text Box 128"/>
          <p:cNvSpPr txBox="1">
            <a:spLocks noChangeArrowheads="1"/>
          </p:cNvSpPr>
          <p:nvPr/>
        </p:nvSpPr>
        <p:spPr bwMode="auto">
          <a:xfrm>
            <a:off x="6804025" y="3789363"/>
            <a:ext cx="266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0</a:t>
            </a:r>
          </a:p>
        </p:txBody>
      </p:sp>
      <p:grpSp>
        <p:nvGrpSpPr>
          <p:cNvPr id="38986" name="Group 131"/>
          <p:cNvGrpSpPr>
            <a:grpSpLocks/>
          </p:cNvGrpSpPr>
          <p:nvPr/>
        </p:nvGrpSpPr>
        <p:grpSpPr bwMode="auto">
          <a:xfrm flipH="1">
            <a:off x="7021513" y="1343025"/>
            <a:ext cx="504825" cy="431800"/>
            <a:chOff x="1020" y="2750"/>
            <a:chExt cx="318" cy="272"/>
          </a:xfrm>
        </p:grpSpPr>
        <p:sp>
          <p:nvSpPr>
            <p:cNvPr id="39035" name="Line 13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36" name="Line 13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37" name="Line 13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38" name="Line 13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39" name="Line 13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87" name="Oval 137"/>
          <p:cNvSpPr>
            <a:spLocks noChangeArrowheads="1"/>
          </p:cNvSpPr>
          <p:nvPr/>
        </p:nvSpPr>
        <p:spPr bwMode="auto">
          <a:xfrm>
            <a:off x="7092950" y="148748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8988" name="Group 138"/>
          <p:cNvGrpSpPr>
            <a:grpSpLocks/>
          </p:cNvGrpSpPr>
          <p:nvPr/>
        </p:nvGrpSpPr>
        <p:grpSpPr bwMode="auto">
          <a:xfrm flipH="1">
            <a:off x="5942013" y="1341438"/>
            <a:ext cx="504825" cy="431800"/>
            <a:chOff x="3470" y="3022"/>
            <a:chExt cx="318" cy="272"/>
          </a:xfrm>
        </p:grpSpPr>
        <p:grpSp>
          <p:nvGrpSpPr>
            <p:cNvPr id="39028" name="Group 13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9030" name="Line 14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31" name="Line 14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32" name="Line 14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33" name="Line 14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34" name="Line 14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9029" name="Oval 14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8989" name="Line 146"/>
          <p:cNvSpPr>
            <a:spLocks noChangeShapeType="1"/>
          </p:cNvSpPr>
          <p:nvPr/>
        </p:nvSpPr>
        <p:spPr bwMode="auto">
          <a:xfrm>
            <a:off x="5942013" y="20605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0" name="Line 147"/>
          <p:cNvSpPr>
            <a:spLocks noChangeShapeType="1"/>
          </p:cNvSpPr>
          <p:nvPr/>
        </p:nvSpPr>
        <p:spPr bwMode="auto">
          <a:xfrm>
            <a:off x="6445250" y="155733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1" name="Line 148"/>
          <p:cNvSpPr>
            <a:spLocks noChangeShapeType="1"/>
          </p:cNvSpPr>
          <p:nvPr/>
        </p:nvSpPr>
        <p:spPr bwMode="auto">
          <a:xfrm>
            <a:off x="6518275" y="15573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2" name="Line 149"/>
          <p:cNvSpPr>
            <a:spLocks noChangeShapeType="1"/>
          </p:cNvSpPr>
          <p:nvPr/>
        </p:nvSpPr>
        <p:spPr bwMode="auto">
          <a:xfrm>
            <a:off x="5942013" y="11255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3" name="Line 150"/>
          <p:cNvSpPr>
            <a:spLocks noChangeShapeType="1"/>
          </p:cNvSpPr>
          <p:nvPr/>
        </p:nvSpPr>
        <p:spPr bwMode="auto">
          <a:xfrm>
            <a:off x="5797550" y="9096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4" name="Line 151"/>
          <p:cNvSpPr>
            <a:spLocks noChangeShapeType="1"/>
          </p:cNvSpPr>
          <p:nvPr/>
        </p:nvSpPr>
        <p:spPr bwMode="auto">
          <a:xfrm flipV="1">
            <a:off x="5942013" y="9096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5" name="Line 152"/>
          <p:cNvSpPr>
            <a:spLocks noChangeShapeType="1"/>
          </p:cNvSpPr>
          <p:nvPr/>
        </p:nvSpPr>
        <p:spPr bwMode="auto">
          <a:xfrm>
            <a:off x="6516688" y="155892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6" name="Line 153"/>
          <p:cNvSpPr>
            <a:spLocks noChangeShapeType="1"/>
          </p:cNvSpPr>
          <p:nvPr/>
        </p:nvSpPr>
        <p:spPr bwMode="auto">
          <a:xfrm>
            <a:off x="7524750" y="11271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7" name="Line 154"/>
          <p:cNvSpPr>
            <a:spLocks noChangeShapeType="1"/>
          </p:cNvSpPr>
          <p:nvPr/>
        </p:nvSpPr>
        <p:spPr bwMode="auto">
          <a:xfrm>
            <a:off x="7380288" y="9112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8" name="Line 155"/>
          <p:cNvSpPr>
            <a:spLocks noChangeShapeType="1"/>
          </p:cNvSpPr>
          <p:nvPr/>
        </p:nvSpPr>
        <p:spPr bwMode="auto">
          <a:xfrm flipV="1">
            <a:off x="7524750" y="9112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9" name="Line 156"/>
          <p:cNvSpPr>
            <a:spLocks noChangeShapeType="1"/>
          </p:cNvSpPr>
          <p:nvPr/>
        </p:nvSpPr>
        <p:spPr bwMode="auto">
          <a:xfrm>
            <a:off x="5942013" y="17732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0" name="Line 157"/>
          <p:cNvSpPr>
            <a:spLocks noChangeShapeType="1"/>
          </p:cNvSpPr>
          <p:nvPr/>
        </p:nvSpPr>
        <p:spPr bwMode="auto">
          <a:xfrm>
            <a:off x="7524750" y="17732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1" name="Line 158"/>
          <p:cNvSpPr>
            <a:spLocks noChangeShapeType="1"/>
          </p:cNvSpPr>
          <p:nvPr/>
        </p:nvSpPr>
        <p:spPr bwMode="auto">
          <a:xfrm>
            <a:off x="5795963" y="18446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2" name="Line 159"/>
          <p:cNvSpPr>
            <a:spLocks noChangeShapeType="1"/>
          </p:cNvSpPr>
          <p:nvPr/>
        </p:nvSpPr>
        <p:spPr bwMode="auto">
          <a:xfrm>
            <a:off x="7667625" y="18446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3" name="Line 12"/>
          <p:cNvSpPr>
            <a:spLocks noChangeShapeType="1"/>
          </p:cNvSpPr>
          <p:nvPr/>
        </p:nvSpPr>
        <p:spPr bwMode="auto">
          <a:xfrm flipH="1" flipV="1">
            <a:off x="4932363" y="2708275"/>
            <a:ext cx="504825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9004" name="Gerade Verbindung 180"/>
          <p:cNvCxnSpPr>
            <a:cxnSpLocks noChangeShapeType="1"/>
          </p:cNvCxnSpPr>
          <p:nvPr/>
        </p:nvCxnSpPr>
        <p:spPr bwMode="auto">
          <a:xfrm flipH="1">
            <a:off x="8316913" y="3429000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05" name="Gerade Verbindung 181"/>
          <p:cNvCxnSpPr>
            <a:cxnSpLocks noChangeShapeType="1"/>
          </p:cNvCxnSpPr>
          <p:nvPr/>
        </p:nvCxnSpPr>
        <p:spPr bwMode="auto">
          <a:xfrm flipH="1">
            <a:off x="8459788" y="3500438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06" name="Gerade Verbindung 182"/>
          <p:cNvCxnSpPr>
            <a:cxnSpLocks noChangeShapeType="1"/>
          </p:cNvCxnSpPr>
          <p:nvPr/>
        </p:nvCxnSpPr>
        <p:spPr bwMode="auto">
          <a:xfrm flipH="1">
            <a:off x="8604250" y="3500438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07" name="Gerade Verbindung 183"/>
          <p:cNvCxnSpPr>
            <a:cxnSpLocks noChangeShapeType="1"/>
          </p:cNvCxnSpPr>
          <p:nvPr/>
        </p:nvCxnSpPr>
        <p:spPr bwMode="auto">
          <a:xfrm flipH="1">
            <a:off x="8604250" y="32131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08" name="Gerade Verbindung 184"/>
          <p:cNvCxnSpPr>
            <a:cxnSpLocks noChangeShapeType="1"/>
          </p:cNvCxnSpPr>
          <p:nvPr/>
        </p:nvCxnSpPr>
        <p:spPr bwMode="auto">
          <a:xfrm flipH="1">
            <a:off x="8459788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09" name="Gerade Verbindung 185"/>
          <p:cNvCxnSpPr>
            <a:cxnSpLocks noChangeShapeType="1"/>
          </p:cNvCxnSpPr>
          <p:nvPr/>
        </p:nvCxnSpPr>
        <p:spPr bwMode="auto">
          <a:xfrm>
            <a:off x="4643438" y="292417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10" name="Gerade Verbindung 186"/>
          <p:cNvCxnSpPr>
            <a:cxnSpLocks noChangeShapeType="1"/>
          </p:cNvCxnSpPr>
          <p:nvPr/>
        </p:nvCxnSpPr>
        <p:spPr bwMode="auto">
          <a:xfrm>
            <a:off x="4787900" y="2997200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11" name="Gerade Verbindung 187"/>
          <p:cNvCxnSpPr>
            <a:cxnSpLocks noChangeShapeType="1"/>
          </p:cNvCxnSpPr>
          <p:nvPr/>
        </p:nvCxnSpPr>
        <p:spPr bwMode="auto">
          <a:xfrm>
            <a:off x="4932363" y="29972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12" name="Gerade Verbindung 188"/>
          <p:cNvCxnSpPr>
            <a:cxnSpLocks noChangeShapeType="1"/>
          </p:cNvCxnSpPr>
          <p:nvPr/>
        </p:nvCxnSpPr>
        <p:spPr bwMode="auto">
          <a:xfrm>
            <a:off x="4932363" y="270827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13" name="Gerade Verbindung 189"/>
          <p:cNvCxnSpPr>
            <a:cxnSpLocks noChangeShapeType="1"/>
          </p:cNvCxnSpPr>
          <p:nvPr/>
        </p:nvCxnSpPr>
        <p:spPr bwMode="auto">
          <a:xfrm flipH="1" flipV="1">
            <a:off x="8029575" y="3213100"/>
            <a:ext cx="574675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14" name="Gerade Verbindung 190"/>
          <p:cNvCxnSpPr>
            <a:cxnSpLocks noChangeShapeType="1"/>
          </p:cNvCxnSpPr>
          <p:nvPr/>
        </p:nvCxnSpPr>
        <p:spPr bwMode="auto">
          <a:xfrm flipH="1">
            <a:off x="4787900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015" name="Line 24"/>
          <p:cNvSpPr>
            <a:spLocks noChangeShapeType="1"/>
          </p:cNvSpPr>
          <p:nvPr/>
        </p:nvSpPr>
        <p:spPr bwMode="auto">
          <a:xfrm>
            <a:off x="673258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6" name="Line 25"/>
          <p:cNvSpPr>
            <a:spLocks noChangeShapeType="1"/>
          </p:cNvSpPr>
          <p:nvPr/>
        </p:nvSpPr>
        <p:spPr bwMode="auto">
          <a:xfrm>
            <a:off x="673258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7" name="Line 26"/>
          <p:cNvSpPr>
            <a:spLocks noChangeShapeType="1"/>
          </p:cNvSpPr>
          <p:nvPr/>
        </p:nvSpPr>
        <p:spPr bwMode="auto">
          <a:xfrm>
            <a:off x="658812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018" name="Gruppieren 201"/>
          <p:cNvGrpSpPr>
            <a:grpSpLocks/>
          </p:cNvGrpSpPr>
          <p:nvPr/>
        </p:nvGrpSpPr>
        <p:grpSpPr bwMode="auto">
          <a:xfrm>
            <a:off x="6659563" y="3789363"/>
            <a:ext cx="144462" cy="1152525"/>
            <a:chOff x="2051720" y="3140968"/>
            <a:chExt cx="144016" cy="1152450"/>
          </a:xfrm>
        </p:grpSpPr>
        <p:sp>
          <p:nvSpPr>
            <p:cNvPr id="39025" name="Rechteck 202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026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27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9019" name="Group 166"/>
          <p:cNvGrpSpPr>
            <a:grpSpLocks/>
          </p:cNvGrpSpPr>
          <p:nvPr/>
        </p:nvGrpSpPr>
        <p:grpSpPr bwMode="auto">
          <a:xfrm>
            <a:off x="2700338" y="2565400"/>
            <a:ext cx="792162" cy="414338"/>
            <a:chOff x="1927" y="3067"/>
            <a:chExt cx="953" cy="499"/>
          </a:xfrm>
        </p:grpSpPr>
        <p:sp>
          <p:nvSpPr>
            <p:cNvPr id="39021" name="Freeform 160"/>
            <p:cNvSpPr>
              <a:spLocks/>
            </p:cNvSpPr>
            <p:nvPr/>
          </p:nvSpPr>
          <p:spPr bwMode="auto">
            <a:xfrm rot="591949">
              <a:off x="1927" y="3158"/>
              <a:ext cx="680" cy="91"/>
            </a:xfrm>
            <a:custGeom>
              <a:avLst/>
              <a:gdLst>
                <a:gd name="T0" fmla="*/ 0 w 680"/>
                <a:gd name="T1" fmla="*/ 91 h 91"/>
                <a:gd name="T2" fmla="*/ 91 w 680"/>
                <a:gd name="T3" fmla="*/ 0 h 91"/>
                <a:gd name="T4" fmla="*/ 590 w 680"/>
                <a:gd name="T5" fmla="*/ 0 h 91"/>
                <a:gd name="T6" fmla="*/ 680 w 680"/>
                <a:gd name="T7" fmla="*/ 91 h 91"/>
                <a:gd name="T8" fmla="*/ 0 w 680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" h="91">
                  <a:moveTo>
                    <a:pt x="0" y="91"/>
                  </a:moveTo>
                  <a:lnTo>
                    <a:pt x="91" y="0"/>
                  </a:lnTo>
                  <a:lnTo>
                    <a:pt x="590" y="0"/>
                  </a:lnTo>
                  <a:lnTo>
                    <a:pt x="68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cap="flat" cmpd="sng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22" name="Freeform 161"/>
            <p:cNvSpPr>
              <a:spLocks/>
            </p:cNvSpPr>
            <p:nvPr/>
          </p:nvSpPr>
          <p:spPr bwMode="auto">
            <a:xfrm rot="20981710" flipV="1">
              <a:off x="1927" y="3385"/>
              <a:ext cx="680" cy="91"/>
            </a:xfrm>
            <a:custGeom>
              <a:avLst/>
              <a:gdLst>
                <a:gd name="T0" fmla="*/ 0 w 680"/>
                <a:gd name="T1" fmla="*/ 91 h 91"/>
                <a:gd name="T2" fmla="*/ 91 w 680"/>
                <a:gd name="T3" fmla="*/ 0 h 91"/>
                <a:gd name="T4" fmla="*/ 590 w 680"/>
                <a:gd name="T5" fmla="*/ 0 h 91"/>
                <a:gd name="T6" fmla="*/ 680 w 680"/>
                <a:gd name="T7" fmla="*/ 91 h 91"/>
                <a:gd name="T8" fmla="*/ 0 w 680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" h="91">
                  <a:moveTo>
                    <a:pt x="0" y="91"/>
                  </a:moveTo>
                  <a:lnTo>
                    <a:pt x="91" y="0"/>
                  </a:lnTo>
                  <a:lnTo>
                    <a:pt x="590" y="0"/>
                  </a:lnTo>
                  <a:lnTo>
                    <a:pt x="68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cap="flat" cmpd="sng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23" name="Oval 162"/>
            <p:cNvSpPr>
              <a:spLocks noChangeArrowheads="1"/>
            </p:cNvSpPr>
            <p:nvPr/>
          </p:nvSpPr>
          <p:spPr bwMode="auto">
            <a:xfrm>
              <a:off x="2563" y="3067"/>
              <a:ext cx="317" cy="227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024" name="Oval 165"/>
            <p:cNvSpPr>
              <a:spLocks noChangeArrowheads="1"/>
            </p:cNvSpPr>
            <p:nvPr/>
          </p:nvSpPr>
          <p:spPr bwMode="auto">
            <a:xfrm>
              <a:off x="2563" y="3339"/>
              <a:ext cx="317" cy="227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9020" name="Line 167"/>
          <p:cNvSpPr>
            <a:spLocks noChangeShapeType="1"/>
          </p:cNvSpPr>
          <p:nvPr/>
        </p:nvSpPr>
        <p:spPr bwMode="auto">
          <a:xfrm flipH="1">
            <a:off x="1908175" y="2781300"/>
            <a:ext cx="10080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" name="Textfeld 162"/>
          <p:cNvSpPr txBox="1"/>
          <p:nvPr/>
        </p:nvSpPr>
        <p:spPr>
          <a:xfrm>
            <a:off x="1219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64" name="Textfeld 163"/>
          <p:cNvSpPr txBox="1"/>
          <p:nvPr/>
        </p:nvSpPr>
        <p:spPr>
          <a:xfrm>
            <a:off x="2778374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2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mtClean="0"/>
              <a:t>Anwendungen</a:t>
            </a:r>
          </a:p>
        </p:txBody>
      </p:sp>
    </p:spTree>
    <p:extLst>
      <p:ext uri="{BB962C8B-B14F-4D97-AF65-F5344CB8AC3E}">
        <p14:creationId xmlns:p14="http://schemas.microsoft.com/office/powerpoint/2010/main" val="4411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CF1443-10E9-4D80-B0B7-A2E4AC2A5690}" type="slidenum">
              <a:rPr lang="de-DE" altLang="de-DE" sz="1400">
                <a:latin typeface="Arial" charset="0"/>
              </a:rPr>
              <a:pPr/>
              <a:t>40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Differentielle Stromverstärkung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 flipH="1">
            <a:off x="971550" y="2997200"/>
            <a:ext cx="504825" cy="431800"/>
            <a:chOff x="1020" y="2750"/>
            <a:chExt cx="318" cy="272"/>
          </a:xfrm>
        </p:grpSpPr>
        <p:sp>
          <p:nvSpPr>
            <p:cNvPr id="4002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2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2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2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3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41" name="Line 10"/>
          <p:cNvSpPr>
            <a:spLocks noChangeShapeType="1"/>
          </p:cNvSpPr>
          <p:nvPr/>
        </p:nvSpPr>
        <p:spPr bwMode="auto">
          <a:xfrm>
            <a:off x="1476375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942" name="Group 12"/>
          <p:cNvGrpSpPr>
            <a:grpSpLocks/>
          </p:cNvGrpSpPr>
          <p:nvPr/>
        </p:nvGrpSpPr>
        <p:grpSpPr bwMode="auto">
          <a:xfrm>
            <a:off x="3059113" y="2998788"/>
            <a:ext cx="504825" cy="431800"/>
            <a:chOff x="1020" y="2750"/>
            <a:chExt cx="318" cy="272"/>
          </a:xfrm>
        </p:grpSpPr>
        <p:sp>
          <p:nvSpPr>
            <p:cNvPr id="40021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22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23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24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25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43" name="Line 18"/>
          <p:cNvSpPr>
            <a:spLocks noChangeShapeType="1"/>
          </p:cNvSpPr>
          <p:nvPr/>
        </p:nvSpPr>
        <p:spPr bwMode="auto">
          <a:xfrm flipH="1">
            <a:off x="3059113" y="34305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4" name="Line 20"/>
          <p:cNvSpPr>
            <a:spLocks noChangeShapeType="1"/>
          </p:cNvSpPr>
          <p:nvPr/>
        </p:nvSpPr>
        <p:spPr bwMode="auto">
          <a:xfrm>
            <a:off x="1474788" y="37179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5" name="Line 22"/>
          <p:cNvSpPr>
            <a:spLocks noChangeShapeType="1"/>
          </p:cNvSpPr>
          <p:nvPr/>
        </p:nvSpPr>
        <p:spPr bwMode="auto">
          <a:xfrm>
            <a:off x="2266950" y="371792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6" name="Line 23"/>
          <p:cNvSpPr>
            <a:spLocks noChangeShapeType="1"/>
          </p:cNvSpPr>
          <p:nvPr/>
        </p:nvSpPr>
        <p:spPr bwMode="auto">
          <a:xfrm>
            <a:off x="2266950" y="458152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7" name="Line 24"/>
          <p:cNvSpPr>
            <a:spLocks noChangeShapeType="1"/>
          </p:cNvSpPr>
          <p:nvPr/>
        </p:nvSpPr>
        <p:spPr bwMode="auto">
          <a:xfrm>
            <a:off x="2122488" y="501332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8" name="Line 39"/>
          <p:cNvSpPr>
            <a:spLocks noChangeShapeType="1"/>
          </p:cNvSpPr>
          <p:nvPr/>
        </p:nvSpPr>
        <p:spPr bwMode="auto">
          <a:xfrm flipV="1">
            <a:off x="1476375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9" name="Line 40"/>
          <p:cNvSpPr>
            <a:spLocks noChangeShapeType="1"/>
          </p:cNvSpPr>
          <p:nvPr/>
        </p:nvSpPr>
        <p:spPr bwMode="auto">
          <a:xfrm>
            <a:off x="1331913" y="24209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0" name="Line 41"/>
          <p:cNvSpPr>
            <a:spLocks noChangeShapeType="1"/>
          </p:cNvSpPr>
          <p:nvPr/>
        </p:nvSpPr>
        <p:spPr bwMode="auto">
          <a:xfrm>
            <a:off x="2916238" y="24209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1" name="Line 42"/>
          <p:cNvSpPr>
            <a:spLocks noChangeShapeType="1"/>
          </p:cNvSpPr>
          <p:nvPr/>
        </p:nvSpPr>
        <p:spPr bwMode="auto">
          <a:xfrm>
            <a:off x="3060700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2" name="Line 43"/>
          <p:cNvSpPr>
            <a:spLocks noChangeShapeType="1"/>
          </p:cNvSpPr>
          <p:nvPr/>
        </p:nvSpPr>
        <p:spPr bwMode="auto">
          <a:xfrm>
            <a:off x="2268538" y="2060575"/>
            <a:ext cx="0" cy="151288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3" name="Line 44"/>
          <p:cNvSpPr>
            <a:spLocks noChangeShapeType="1"/>
          </p:cNvSpPr>
          <p:nvPr/>
        </p:nvSpPr>
        <p:spPr bwMode="auto">
          <a:xfrm flipH="1">
            <a:off x="2268538" y="3068638"/>
            <a:ext cx="360362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4" name="Text Box 45"/>
          <p:cNvSpPr txBox="1">
            <a:spLocks noChangeArrowheads="1"/>
          </p:cNvSpPr>
          <p:nvPr/>
        </p:nvSpPr>
        <p:spPr bwMode="auto">
          <a:xfrm>
            <a:off x="2413000" y="2708275"/>
            <a:ext cx="468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V=0</a:t>
            </a:r>
          </a:p>
        </p:txBody>
      </p:sp>
      <p:sp>
        <p:nvSpPr>
          <p:cNvPr id="39955" name="Line 64"/>
          <p:cNvSpPr>
            <a:spLocks noChangeShapeType="1"/>
          </p:cNvSpPr>
          <p:nvPr/>
        </p:nvSpPr>
        <p:spPr bwMode="auto">
          <a:xfrm>
            <a:off x="1620838" y="249396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6" name="Line 65"/>
          <p:cNvSpPr>
            <a:spLocks noChangeShapeType="1"/>
          </p:cNvSpPr>
          <p:nvPr/>
        </p:nvSpPr>
        <p:spPr bwMode="auto">
          <a:xfrm>
            <a:off x="3203575" y="249396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9957" name="Object 66"/>
          <p:cNvGraphicFramePr>
            <a:graphicFrameLocks noGrp="1" noChangeAspect="1"/>
          </p:cNvGraphicFramePr>
          <p:nvPr>
            <p:ph idx="1"/>
          </p:nvPr>
        </p:nvGraphicFramePr>
        <p:xfrm>
          <a:off x="5003800" y="1484313"/>
          <a:ext cx="14366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4" name="Formel" r:id="rId3" imgW="723586" imgH="418918" progId="Equation.3">
                  <p:embed/>
                </p:oleObj>
              </mc:Choice>
              <mc:Fallback>
                <p:oleObj name="Formel" r:id="rId3" imgW="72358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84313"/>
                        <a:ext cx="14366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67"/>
          <p:cNvGraphicFramePr>
            <a:graphicFrameLocks noChangeAspect="1"/>
          </p:cNvGraphicFramePr>
          <p:nvPr/>
        </p:nvGraphicFramePr>
        <p:xfrm>
          <a:off x="6804025" y="1557338"/>
          <a:ext cx="16383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5" name="Formel" r:id="rId5" imgW="825500" imgH="419100" progId="Equation.3">
                  <p:embed/>
                </p:oleObj>
              </mc:Choice>
              <mc:Fallback>
                <p:oleObj name="Formel" r:id="rId5" imgW="825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557338"/>
                        <a:ext cx="16383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70"/>
          <p:cNvGraphicFramePr>
            <a:graphicFrameLocks noChangeAspect="1"/>
          </p:cNvGraphicFramePr>
          <p:nvPr/>
        </p:nvGraphicFramePr>
        <p:xfrm>
          <a:off x="1763713" y="2493963"/>
          <a:ext cx="227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6" name="Formel" r:id="rId7" imgW="114151" imgH="215619" progId="Equation.3">
                  <p:embed/>
                </p:oleObj>
              </mc:Choice>
              <mc:Fallback>
                <p:oleObj name="Formel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93963"/>
                        <a:ext cx="2270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71"/>
          <p:cNvGraphicFramePr>
            <a:graphicFrameLocks noChangeAspect="1"/>
          </p:cNvGraphicFramePr>
          <p:nvPr/>
        </p:nvGraphicFramePr>
        <p:xfrm>
          <a:off x="3348038" y="2493963"/>
          <a:ext cx="252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7" name="Formel" r:id="rId9" imgW="126780" imgH="215526" progId="Equation.3">
                  <p:embed/>
                </p:oleObj>
              </mc:Choice>
              <mc:Fallback>
                <p:oleObj name="Formel" r:id="rId9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493963"/>
                        <a:ext cx="2524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Line 12"/>
          <p:cNvSpPr>
            <a:spLocks noChangeShapeType="1"/>
          </p:cNvSpPr>
          <p:nvPr/>
        </p:nvSpPr>
        <p:spPr bwMode="auto">
          <a:xfrm flipH="1" flipV="1">
            <a:off x="468313" y="2709863"/>
            <a:ext cx="504825" cy="501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9962" name="Gerade Verbindung 74"/>
          <p:cNvCxnSpPr>
            <a:cxnSpLocks noChangeShapeType="1"/>
          </p:cNvCxnSpPr>
          <p:nvPr/>
        </p:nvCxnSpPr>
        <p:spPr bwMode="auto">
          <a:xfrm flipH="1">
            <a:off x="3852863" y="3429000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3" name="Gerade Verbindung 75"/>
          <p:cNvCxnSpPr>
            <a:cxnSpLocks noChangeShapeType="1"/>
          </p:cNvCxnSpPr>
          <p:nvPr/>
        </p:nvCxnSpPr>
        <p:spPr bwMode="auto">
          <a:xfrm flipH="1">
            <a:off x="3995738" y="3502025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4" name="Gerade Verbindung 76"/>
          <p:cNvCxnSpPr>
            <a:cxnSpLocks noChangeShapeType="1"/>
          </p:cNvCxnSpPr>
          <p:nvPr/>
        </p:nvCxnSpPr>
        <p:spPr bwMode="auto">
          <a:xfrm flipH="1">
            <a:off x="4140200" y="350202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5" name="Gerade Verbindung 77"/>
          <p:cNvCxnSpPr>
            <a:cxnSpLocks noChangeShapeType="1"/>
          </p:cNvCxnSpPr>
          <p:nvPr/>
        </p:nvCxnSpPr>
        <p:spPr bwMode="auto">
          <a:xfrm flipH="1">
            <a:off x="4140200" y="32131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6" name="Gerade Verbindung 78"/>
          <p:cNvCxnSpPr>
            <a:cxnSpLocks noChangeShapeType="1"/>
          </p:cNvCxnSpPr>
          <p:nvPr/>
        </p:nvCxnSpPr>
        <p:spPr bwMode="auto">
          <a:xfrm flipH="1">
            <a:off x="3995738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7" name="Gerade Verbindung 79"/>
          <p:cNvCxnSpPr>
            <a:cxnSpLocks noChangeShapeType="1"/>
          </p:cNvCxnSpPr>
          <p:nvPr/>
        </p:nvCxnSpPr>
        <p:spPr bwMode="auto">
          <a:xfrm>
            <a:off x="179388" y="2925763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8" name="Gerade Verbindung 80"/>
          <p:cNvCxnSpPr>
            <a:cxnSpLocks noChangeShapeType="1"/>
          </p:cNvCxnSpPr>
          <p:nvPr/>
        </p:nvCxnSpPr>
        <p:spPr bwMode="auto">
          <a:xfrm>
            <a:off x="323850" y="2997200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9" name="Gerade Verbindung 81"/>
          <p:cNvCxnSpPr>
            <a:cxnSpLocks noChangeShapeType="1"/>
          </p:cNvCxnSpPr>
          <p:nvPr/>
        </p:nvCxnSpPr>
        <p:spPr bwMode="auto">
          <a:xfrm>
            <a:off x="468313" y="29972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70" name="Gerade Verbindung 82"/>
          <p:cNvCxnSpPr>
            <a:cxnSpLocks noChangeShapeType="1"/>
          </p:cNvCxnSpPr>
          <p:nvPr/>
        </p:nvCxnSpPr>
        <p:spPr bwMode="auto">
          <a:xfrm>
            <a:off x="468313" y="27098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71" name="Gerade Verbindung 83"/>
          <p:cNvCxnSpPr>
            <a:cxnSpLocks noChangeShapeType="1"/>
          </p:cNvCxnSpPr>
          <p:nvPr/>
        </p:nvCxnSpPr>
        <p:spPr bwMode="auto">
          <a:xfrm flipH="1" flipV="1">
            <a:off x="3565525" y="3213100"/>
            <a:ext cx="574675" cy="504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72" name="Gerade Verbindung 84"/>
          <p:cNvCxnSpPr>
            <a:cxnSpLocks noChangeShapeType="1"/>
          </p:cNvCxnSpPr>
          <p:nvPr/>
        </p:nvCxnSpPr>
        <p:spPr bwMode="auto">
          <a:xfrm flipH="1">
            <a:off x="323850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73" name="Line 24"/>
          <p:cNvSpPr>
            <a:spLocks noChangeShapeType="1"/>
          </p:cNvSpPr>
          <p:nvPr/>
        </p:nvSpPr>
        <p:spPr bwMode="auto">
          <a:xfrm>
            <a:off x="2268538" y="371792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4" name="Line 25"/>
          <p:cNvSpPr>
            <a:spLocks noChangeShapeType="1"/>
          </p:cNvSpPr>
          <p:nvPr/>
        </p:nvSpPr>
        <p:spPr bwMode="auto">
          <a:xfrm>
            <a:off x="2268538" y="458152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5" name="Line 26"/>
          <p:cNvSpPr>
            <a:spLocks noChangeShapeType="1"/>
          </p:cNvSpPr>
          <p:nvPr/>
        </p:nvSpPr>
        <p:spPr bwMode="auto">
          <a:xfrm>
            <a:off x="2124075" y="501332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976" name="Gruppieren 93"/>
          <p:cNvGrpSpPr>
            <a:grpSpLocks/>
          </p:cNvGrpSpPr>
          <p:nvPr/>
        </p:nvGrpSpPr>
        <p:grpSpPr bwMode="auto">
          <a:xfrm>
            <a:off x="2195513" y="3790950"/>
            <a:ext cx="144462" cy="1152525"/>
            <a:chOff x="2051720" y="3140968"/>
            <a:chExt cx="144016" cy="1152450"/>
          </a:xfrm>
        </p:grpSpPr>
        <p:sp>
          <p:nvSpPr>
            <p:cNvPr id="40018" name="Rechteck 94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0019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20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77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8" name="Line 125"/>
          <p:cNvSpPr>
            <a:spLocks noChangeShapeType="1"/>
          </p:cNvSpPr>
          <p:nvPr/>
        </p:nvSpPr>
        <p:spPr bwMode="auto">
          <a:xfrm>
            <a:off x="1331913" y="3787775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9" name="Line 126"/>
          <p:cNvSpPr>
            <a:spLocks noChangeShapeType="1"/>
          </p:cNvSpPr>
          <p:nvPr/>
        </p:nvSpPr>
        <p:spPr bwMode="auto">
          <a:xfrm>
            <a:off x="1404938" y="3716338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0" name="Line 127"/>
          <p:cNvSpPr>
            <a:spLocks noChangeShapeType="1"/>
          </p:cNvSpPr>
          <p:nvPr/>
        </p:nvSpPr>
        <p:spPr bwMode="auto">
          <a:xfrm>
            <a:off x="2916238" y="3787775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1" name="Text Box 128"/>
          <p:cNvSpPr txBox="1">
            <a:spLocks noChangeArrowheads="1"/>
          </p:cNvSpPr>
          <p:nvPr/>
        </p:nvSpPr>
        <p:spPr bwMode="auto">
          <a:xfrm>
            <a:off x="2268538" y="3716338"/>
            <a:ext cx="266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0</a:t>
            </a:r>
          </a:p>
        </p:txBody>
      </p:sp>
      <p:grpSp>
        <p:nvGrpSpPr>
          <p:cNvPr id="39982" name="Group 4"/>
          <p:cNvGrpSpPr>
            <a:grpSpLocks/>
          </p:cNvGrpSpPr>
          <p:nvPr/>
        </p:nvGrpSpPr>
        <p:grpSpPr bwMode="auto">
          <a:xfrm flipH="1">
            <a:off x="5219700" y="2997200"/>
            <a:ext cx="504825" cy="431800"/>
            <a:chOff x="1020" y="2750"/>
            <a:chExt cx="318" cy="272"/>
          </a:xfrm>
        </p:grpSpPr>
        <p:sp>
          <p:nvSpPr>
            <p:cNvPr id="40013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14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15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16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17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83" name="Line 10"/>
          <p:cNvSpPr>
            <a:spLocks noChangeShapeType="1"/>
          </p:cNvSpPr>
          <p:nvPr/>
        </p:nvSpPr>
        <p:spPr bwMode="auto">
          <a:xfrm>
            <a:off x="5724525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984" name="Group 12"/>
          <p:cNvGrpSpPr>
            <a:grpSpLocks/>
          </p:cNvGrpSpPr>
          <p:nvPr/>
        </p:nvGrpSpPr>
        <p:grpSpPr bwMode="auto">
          <a:xfrm>
            <a:off x="7307263" y="2998788"/>
            <a:ext cx="504825" cy="431800"/>
            <a:chOff x="1020" y="2750"/>
            <a:chExt cx="318" cy="272"/>
          </a:xfrm>
        </p:grpSpPr>
        <p:sp>
          <p:nvSpPr>
            <p:cNvPr id="40008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09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10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11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12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85" name="Line 18"/>
          <p:cNvSpPr>
            <a:spLocks noChangeShapeType="1"/>
          </p:cNvSpPr>
          <p:nvPr/>
        </p:nvSpPr>
        <p:spPr bwMode="auto">
          <a:xfrm flipH="1">
            <a:off x="7307263" y="34305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6" name="Line 39"/>
          <p:cNvSpPr>
            <a:spLocks noChangeShapeType="1"/>
          </p:cNvSpPr>
          <p:nvPr/>
        </p:nvSpPr>
        <p:spPr bwMode="auto">
          <a:xfrm flipV="1">
            <a:off x="5724525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7" name="Line 40"/>
          <p:cNvSpPr>
            <a:spLocks noChangeShapeType="1"/>
          </p:cNvSpPr>
          <p:nvPr/>
        </p:nvSpPr>
        <p:spPr bwMode="auto">
          <a:xfrm>
            <a:off x="5580063" y="24209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8" name="Line 41"/>
          <p:cNvSpPr>
            <a:spLocks noChangeShapeType="1"/>
          </p:cNvSpPr>
          <p:nvPr/>
        </p:nvSpPr>
        <p:spPr bwMode="auto">
          <a:xfrm>
            <a:off x="7164388" y="24209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9" name="Line 42"/>
          <p:cNvSpPr>
            <a:spLocks noChangeShapeType="1"/>
          </p:cNvSpPr>
          <p:nvPr/>
        </p:nvSpPr>
        <p:spPr bwMode="auto">
          <a:xfrm>
            <a:off x="7308850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90" name="Line 64"/>
          <p:cNvSpPr>
            <a:spLocks noChangeShapeType="1"/>
          </p:cNvSpPr>
          <p:nvPr/>
        </p:nvSpPr>
        <p:spPr bwMode="auto">
          <a:xfrm>
            <a:off x="5868988" y="249396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91" name="Line 65"/>
          <p:cNvSpPr>
            <a:spLocks noChangeShapeType="1"/>
          </p:cNvSpPr>
          <p:nvPr/>
        </p:nvSpPr>
        <p:spPr bwMode="auto">
          <a:xfrm>
            <a:off x="7451725" y="249396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9992" name="Object 70"/>
          <p:cNvGraphicFramePr>
            <a:graphicFrameLocks noChangeAspect="1"/>
          </p:cNvGraphicFramePr>
          <p:nvPr/>
        </p:nvGraphicFramePr>
        <p:xfrm>
          <a:off x="6073775" y="2493963"/>
          <a:ext cx="2270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8" name="Formel" r:id="rId11" imgW="114151" imgH="215619" progId="Equation.3">
                  <p:embed/>
                </p:oleObj>
              </mc:Choice>
              <mc:Fallback>
                <p:oleObj name="Formel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2493963"/>
                        <a:ext cx="2270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93" name="Object 71"/>
          <p:cNvGraphicFramePr>
            <a:graphicFrameLocks noChangeAspect="1"/>
          </p:cNvGraphicFramePr>
          <p:nvPr/>
        </p:nvGraphicFramePr>
        <p:xfrm>
          <a:off x="7596188" y="2493963"/>
          <a:ext cx="252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9" name="Formel" r:id="rId12" imgW="126780" imgH="215526" progId="Equation.3">
                  <p:embed/>
                </p:oleObj>
              </mc:Choice>
              <mc:Fallback>
                <p:oleObj name="Formel" r:id="rId12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493963"/>
                        <a:ext cx="2524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94" name="Line 12"/>
          <p:cNvSpPr>
            <a:spLocks noChangeShapeType="1"/>
          </p:cNvSpPr>
          <p:nvPr/>
        </p:nvSpPr>
        <p:spPr bwMode="auto">
          <a:xfrm flipH="1" flipV="1">
            <a:off x="4716463" y="2709863"/>
            <a:ext cx="504825" cy="501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9995" name="Gerade Verbindung 74"/>
          <p:cNvCxnSpPr>
            <a:cxnSpLocks noChangeShapeType="1"/>
          </p:cNvCxnSpPr>
          <p:nvPr/>
        </p:nvCxnSpPr>
        <p:spPr bwMode="auto">
          <a:xfrm flipH="1">
            <a:off x="8101013" y="3429000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96" name="Gerade Verbindung 75"/>
          <p:cNvCxnSpPr>
            <a:cxnSpLocks noChangeShapeType="1"/>
          </p:cNvCxnSpPr>
          <p:nvPr/>
        </p:nvCxnSpPr>
        <p:spPr bwMode="auto">
          <a:xfrm flipH="1">
            <a:off x="8243888" y="3502025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97" name="Gerade Verbindung 76"/>
          <p:cNvCxnSpPr>
            <a:cxnSpLocks noChangeShapeType="1"/>
          </p:cNvCxnSpPr>
          <p:nvPr/>
        </p:nvCxnSpPr>
        <p:spPr bwMode="auto">
          <a:xfrm flipH="1">
            <a:off x="8388350" y="350202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98" name="Gerade Verbindung 77"/>
          <p:cNvCxnSpPr>
            <a:cxnSpLocks noChangeShapeType="1"/>
          </p:cNvCxnSpPr>
          <p:nvPr/>
        </p:nvCxnSpPr>
        <p:spPr bwMode="auto">
          <a:xfrm flipH="1">
            <a:off x="8388350" y="32131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99" name="Gerade Verbindung 78"/>
          <p:cNvCxnSpPr>
            <a:cxnSpLocks noChangeShapeType="1"/>
          </p:cNvCxnSpPr>
          <p:nvPr/>
        </p:nvCxnSpPr>
        <p:spPr bwMode="auto">
          <a:xfrm flipH="1">
            <a:off x="8243888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000" name="Gerade Verbindung 79"/>
          <p:cNvCxnSpPr>
            <a:cxnSpLocks noChangeShapeType="1"/>
          </p:cNvCxnSpPr>
          <p:nvPr/>
        </p:nvCxnSpPr>
        <p:spPr bwMode="auto">
          <a:xfrm>
            <a:off x="4427538" y="2925763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001" name="Gerade Verbindung 80"/>
          <p:cNvCxnSpPr>
            <a:cxnSpLocks noChangeShapeType="1"/>
          </p:cNvCxnSpPr>
          <p:nvPr/>
        </p:nvCxnSpPr>
        <p:spPr bwMode="auto">
          <a:xfrm>
            <a:off x="4572000" y="2997200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002" name="Gerade Verbindung 81"/>
          <p:cNvCxnSpPr>
            <a:cxnSpLocks noChangeShapeType="1"/>
          </p:cNvCxnSpPr>
          <p:nvPr/>
        </p:nvCxnSpPr>
        <p:spPr bwMode="auto">
          <a:xfrm>
            <a:off x="4716463" y="29972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003" name="Gerade Verbindung 82"/>
          <p:cNvCxnSpPr>
            <a:cxnSpLocks noChangeShapeType="1"/>
          </p:cNvCxnSpPr>
          <p:nvPr/>
        </p:nvCxnSpPr>
        <p:spPr bwMode="auto">
          <a:xfrm>
            <a:off x="4716463" y="27098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004" name="Gerade Verbindung 83"/>
          <p:cNvCxnSpPr>
            <a:cxnSpLocks noChangeShapeType="1"/>
          </p:cNvCxnSpPr>
          <p:nvPr/>
        </p:nvCxnSpPr>
        <p:spPr bwMode="auto">
          <a:xfrm flipH="1" flipV="1">
            <a:off x="7813675" y="3213100"/>
            <a:ext cx="574675" cy="504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005" name="Gerade Verbindung 84"/>
          <p:cNvCxnSpPr>
            <a:cxnSpLocks noChangeShapeType="1"/>
          </p:cNvCxnSpPr>
          <p:nvPr/>
        </p:nvCxnSpPr>
        <p:spPr bwMode="auto">
          <a:xfrm flipH="1">
            <a:off x="4572000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006" name="Gerade Verbindung 84"/>
          <p:cNvCxnSpPr>
            <a:cxnSpLocks noChangeShapeType="1"/>
          </p:cNvCxnSpPr>
          <p:nvPr/>
        </p:nvCxnSpPr>
        <p:spPr bwMode="auto">
          <a:xfrm flipH="1">
            <a:off x="5580063" y="3716338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007" name="Gerade Verbindung 84"/>
          <p:cNvCxnSpPr>
            <a:cxnSpLocks noChangeShapeType="1"/>
          </p:cNvCxnSpPr>
          <p:nvPr/>
        </p:nvCxnSpPr>
        <p:spPr bwMode="auto">
          <a:xfrm flipH="1">
            <a:off x="7164388" y="3716338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feld 94"/>
          <p:cNvSpPr txBox="1"/>
          <p:nvPr/>
        </p:nvSpPr>
        <p:spPr>
          <a:xfrm>
            <a:off x="1219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6" name="Textfeld 95"/>
          <p:cNvSpPr txBox="1"/>
          <p:nvPr/>
        </p:nvSpPr>
        <p:spPr>
          <a:xfrm>
            <a:off x="2778374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3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52123B-231A-4E61-8209-5DBF3EB45BAF}" type="slidenum">
              <a:rPr lang="de-DE" altLang="de-DE" sz="1400">
                <a:latin typeface="Arial" charset="0"/>
              </a:rPr>
              <a:pPr/>
              <a:t>41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5364163" y="908050"/>
            <a:ext cx="2305050" cy="1296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Differentielle Stromverstärkung</a:t>
            </a:r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 flipV="1">
            <a:off x="4586288" y="1557338"/>
            <a:ext cx="792162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0966" name="Object 124"/>
          <p:cNvGraphicFramePr>
            <a:graphicFrameLocks noChangeAspect="1"/>
          </p:cNvGraphicFramePr>
          <p:nvPr/>
        </p:nvGraphicFramePr>
        <p:xfrm>
          <a:off x="7524750" y="1773238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4" name="Formel" r:id="rId3" imgW="114151" imgH="215619" progId="Equation.3">
                  <p:embed/>
                </p:oleObj>
              </mc:Choice>
              <mc:Fallback>
                <p:oleObj name="Formel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773238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7" name="Group 131"/>
          <p:cNvGrpSpPr>
            <a:grpSpLocks/>
          </p:cNvGrpSpPr>
          <p:nvPr/>
        </p:nvGrpSpPr>
        <p:grpSpPr bwMode="auto">
          <a:xfrm flipH="1">
            <a:off x="6805613" y="1343025"/>
            <a:ext cx="504825" cy="431800"/>
            <a:chOff x="1020" y="2750"/>
            <a:chExt cx="318" cy="272"/>
          </a:xfrm>
        </p:grpSpPr>
        <p:sp>
          <p:nvSpPr>
            <p:cNvPr id="41032" name="Line 13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3" name="Line 13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4" name="Line 13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5" name="Line 13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6" name="Line 13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68" name="Oval 137"/>
          <p:cNvSpPr>
            <a:spLocks noChangeArrowheads="1"/>
          </p:cNvSpPr>
          <p:nvPr/>
        </p:nvSpPr>
        <p:spPr bwMode="auto">
          <a:xfrm>
            <a:off x="6877050" y="148748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0969" name="Group 138"/>
          <p:cNvGrpSpPr>
            <a:grpSpLocks/>
          </p:cNvGrpSpPr>
          <p:nvPr/>
        </p:nvGrpSpPr>
        <p:grpSpPr bwMode="auto">
          <a:xfrm flipH="1">
            <a:off x="5724525" y="1341438"/>
            <a:ext cx="504825" cy="431800"/>
            <a:chOff x="3470" y="3022"/>
            <a:chExt cx="318" cy="272"/>
          </a:xfrm>
        </p:grpSpPr>
        <p:grpSp>
          <p:nvGrpSpPr>
            <p:cNvPr id="41025" name="Group 13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1027" name="Line 14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28" name="Line 14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29" name="Line 14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30" name="Line 14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31" name="Line 14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1026" name="Oval 14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0970" name="Line 146"/>
          <p:cNvSpPr>
            <a:spLocks noChangeShapeType="1"/>
          </p:cNvSpPr>
          <p:nvPr/>
        </p:nvSpPr>
        <p:spPr bwMode="auto">
          <a:xfrm>
            <a:off x="5724525" y="206057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1" name="Line 147"/>
          <p:cNvSpPr>
            <a:spLocks noChangeShapeType="1"/>
          </p:cNvSpPr>
          <p:nvPr/>
        </p:nvSpPr>
        <p:spPr bwMode="auto">
          <a:xfrm>
            <a:off x="6227763" y="155733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2" name="Line 148"/>
          <p:cNvSpPr>
            <a:spLocks noChangeShapeType="1"/>
          </p:cNvSpPr>
          <p:nvPr/>
        </p:nvSpPr>
        <p:spPr bwMode="auto">
          <a:xfrm>
            <a:off x="6300788" y="15573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3" name="Line 149"/>
          <p:cNvSpPr>
            <a:spLocks noChangeShapeType="1"/>
          </p:cNvSpPr>
          <p:nvPr/>
        </p:nvSpPr>
        <p:spPr bwMode="auto">
          <a:xfrm>
            <a:off x="5724525" y="11255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4" name="Line 150"/>
          <p:cNvSpPr>
            <a:spLocks noChangeShapeType="1"/>
          </p:cNvSpPr>
          <p:nvPr/>
        </p:nvSpPr>
        <p:spPr bwMode="auto">
          <a:xfrm>
            <a:off x="5580063" y="9096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5" name="Line 151"/>
          <p:cNvSpPr>
            <a:spLocks noChangeShapeType="1"/>
          </p:cNvSpPr>
          <p:nvPr/>
        </p:nvSpPr>
        <p:spPr bwMode="auto">
          <a:xfrm flipV="1">
            <a:off x="5724525" y="9096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6" name="Line 152"/>
          <p:cNvSpPr>
            <a:spLocks noChangeShapeType="1"/>
          </p:cNvSpPr>
          <p:nvPr/>
        </p:nvSpPr>
        <p:spPr bwMode="auto">
          <a:xfrm>
            <a:off x="6300788" y="155892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7" name="Line 153"/>
          <p:cNvSpPr>
            <a:spLocks noChangeShapeType="1"/>
          </p:cNvSpPr>
          <p:nvPr/>
        </p:nvSpPr>
        <p:spPr bwMode="auto">
          <a:xfrm>
            <a:off x="7308850" y="11271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8" name="Line 154"/>
          <p:cNvSpPr>
            <a:spLocks noChangeShapeType="1"/>
          </p:cNvSpPr>
          <p:nvPr/>
        </p:nvSpPr>
        <p:spPr bwMode="auto">
          <a:xfrm>
            <a:off x="7164388" y="9112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9" name="Line 155"/>
          <p:cNvSpPr>
            <a:spLocks noChangeShapeType="1"/>
          </p:cNvSpPr>
          <p:nvPr/>
        </p:nvSpPr>
        <p:spPr bwMode="auto">
          <a:xfrm flipV="1">
            <a:off x="7308850" y="9112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0" name="Line 156"/>
          <p:cNvSpPr>
            <a:spLocks noChangeShapeType="1"/>
          </p:cNvSpPr>
          <p:nvPr/>
        </p:nvSpPr>
        <p:spPr bwMode="auto">
          <a:xfrm>
            <a:off x="5724525" y="17732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1" name="Line 157"/>
          <p:cNvSpPr>
            <a:spLocks noChangeShapeType="1"/>
          </p:cNvSpPr>
          <p:nvPr/>
        </p:nvSpPr>
        <p:spPr bwMode="auto">
          <a:xfrm>
            <a:off x="7308850" y="17732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2" name="Line 158"/>
          <p:cNvSpPr>
            <a:spLocks noChangeShapeType="1"/>
          </p:cNvSpPr>
          <p:nvPr/>
        </p:nvSpPr>
        <p:spPr bwMode="auto">
          <a:xfrm>
            <a:off x="5578475" y="18446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3" name="Line 159"/>
          <p:cNvSpPr>
            <a:spLocks noChangeShapeType="1"/>
          </p:cNvSpPr>
          <p:nvPr/>
        </p:nvSpPr>
        <p:spPr bwMode="auto">
          <a:xfrm>
            <a:off x="7451725" y="18446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0984" name="Group 4"/>
          <p:cNvGrpSpPr>
            <a:grpSpLocks/>
          </p:cNvGrpSpPr>
          <p:nvPr/>
        </p:nvGrpSpPr>
        <p:grpSpPr bwMode="auto">
          <a:xfrm flipH="1">
            <a:off x="5219700" y="2997200"/>
            <a:ext cx="504825" cy="431800"/>
            <a:chOff x="1020" y="2750"/>
            <a:chExt cx="318" cy="272"/>
          </a:xfrm>
        </p:grpSpPr>
        <p:sp>
          <p:nvSpPr>
            <p:cNvPr id="41020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21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22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23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24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85" name="Line 10"/>
          <p:cNvSpPr>
            <a:spLocks noChangeShapeType="1"/>
          </p:cNvSpPr>
          <p:nvPr/>
        </p:nvSpPr>
        <p:spPr bwMode="auto">
          <a:xfrm>
            <a:off x="5724525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0986" name="Group 12"/>
          <p:cNvGrpSpPr>
            <a:grpSpLocks/>
          </p:cNvGrpSpPr>
          <p:nvPr/>
        </p:nvGrpSpPr>
        <p:grpSpPr bwMode="auto">
          <a:xfrm>
            <a:off x="7307263" y="2998788"/>
            <a:ext cx="504825" cy="431800"/>
            <a:chOff x="1020" y="2750"/>
            <a:chExt cx="318" cy="272"/>
          </a:xfrm>
        </p:grpSpPr>
        <p:sp>
          <p:nvSpPr>
            <p:cNvPr id="41015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16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17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18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19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87" name="Line 18"/>
          <p:cNvSpPr>
            <a:spLocks noChangeShapeType="1"/>
          </p:cNvSpPr>
          <p:nvPr/>
        </p:nvSpPr>
        <p:spPr bwMode="auto">
          <a:xfrm flipH="1">
            <a:off x="7307263" y="34305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8" name="Line 39"/>
          <p:cNvSpPr>
            <a:spLocks noChangeShapeType="1"/>
          </p:cNvSpPr>
          <p:nvPr/>
        </p:nvSpPr>
        <p:spPr bwMode="auto">
          <a:xfrm flipV="1">
            <a:off x="5724525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9" name="Line 42"/>
          <p:cNvSpPr>
            <a:spLocks noChangeShapeType="1"/>
          </p:cNvSpPr>
          <p:nvPr/>
        </p:nvSpPr>
        <p:spPr bwMode="auto">
          <a:xfrm>
            <a:off x="7308850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0" name="Line 64"/>
          <p:cNvSpPr>
            <a:spLocks noChangeShapeType="1"/>
          </p:cNvSpPr>
          <p:nvPr/>
        </p:nvSpPr>
        <p:spPr bwMode="auto">
          <a:xfrm>
            <a:off x="5868988" y="249396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1" name="Line 65"/>
          <p:cNvSpPr>
            <a:spLocks noChangeShapeType="1"/>
          </p:cNvSpPr>
          <p:nvPr/>
        </p:nvSpPr>
        <p:spPr bwMode="auto">
          <a:xfrm>
            <a:off x="7451725" y="249396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0992" name="Object 70"/>
          <p:cNvGraphicFramePr>
            <a:graphicFrameLocks noChangeAspect="1"/>
          </p:cNvGraphicFramePr>
          <p:nvPr/>
        </p:nvGraphicFramePr>
        <p:xfrm>
          <a:off x="5940425" y="2493963"/>
          <a:ext cx="2270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5" name="Formel" r:id="rId5" imgW="114151" imgH="215619" progId="Equation.3">
                  <p:embed/>
                </p:oleObj>
              </mc:Choice>
              <mc:Fallback>
                <p:oleObj name="Formel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93963"/>
                        <a:ext cx="2270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3" name="Object 71"/>
          <p:cNvGraphicFramePr>
            <a:graphicFrameLocks noChangeAspect="1"/>
          </p:cNvGraphicFramePr>
          <p:nvPr/>
        </p:nvGraphicFramePr>
        <p:xfrm>
          <a:off x="7524750" y="2493963"/>
          <a:ext cx="2524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6" name="Formel" r:id="rId7" imgW="126780" imgH="215526" progId="Equation.3">
                  <p:embed/>
                </p:oleObj>
              </mc:Choice>
              <mc:Fallback>
                <p:oleObj name="Formel" r:id="rId7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493963"/>
                        <a:ext cx="2524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4" name="Line 12"/>
          <p:cNvSpPr>
            <a:spLocks noChangeShapeType="1"/>
          </p:cNvSpPr>
          <p:nvPr/>
        </p:nvSpPr>
        <p:spPr bwMode="auto">
          <a:xfrm flipH="1" flipV="1">
            <a:off x="4716463" y="2709863"/>
            <a:ext cx="504825" cy="501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995" name="Gerade Verbindung 74"/>
          <p:cNvCxnSpPr>
            <a:cxnSpLocks noChangeShapeType="1"/>
          </p:cNvCxnSpPr>
          <p:nvPr/>
        </p:nvCxnSpPr>
        <p:spPr bwMode="auto">
          <a:xfrm flipH="1">
            <a:off x="8101013" y="3429000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96" name="Gerade Verbindung 75"/>
          <p:cNvCxnSpPr>
            <a:cxnSpLocks noChangeShapeType="1"/>
          </p:cNvCxnSpPr>
          <p:nvPr/>
        </p:nvCxnSpPr>
        <p:spPr bwMode="auto">
          <a:xfrm flipH="1">
            <a:off x="8243888" y="3502025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97" name="Gerade Verbindung 76"/>
          <p:cNvCxnSpPr>
            <a:cxnSpLocks noChangeShapeType="1"/>
          </p:cNvCxnSpPr>
          <p:nvPr/>
        </p:nvCxnSpPr>
        <p:spPr bwMode="auto">
          <a:xfrm flipH="1">
            <a:off x="8388350" y="3502025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98" name="Gerade Verbindung 77"/>
          <p:cNvCxnSpPr>
            <a:cxnSpLocks noChangeShapeType="1"/>
          </p:cNvCxnSpPr>
          <p:nvPr/>
        </p:nvCxnSpPr>
        <p:spPr bwMode="auto">
          <a:xfrm flipH="1">
            <a:off x="8388350" y="32131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99" name="Gerade Verbindung 78"/>
          <p:cNvCxnSpPr>
            <a:cxnSpLocks noChangeShapeType="1"/>
          </p:cNvCxnSpPr>
          <p:nvPr/>
        </p:nvCxnSpPr>
        <p:spPr bwMode="auto">
          <a:xfrm flipH="1">
            <a:off x="8243888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0" name="Gerade Verbindung 79"/>
          <p:cNvCxnSpPr>
            <a:cxnSpLocks noChangeShapeType="1"/>
          </p:cNvCxnSpPr>
          <p:nvPr/>
        </p:nvCxnSpPr>
        <p:spPr bwMode="auto">
          <a:xfrm>
            <a:off x="4427538" y="2925763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1" name="Gerade Verbindung 80"/>
          <p:cNvCxnSpPr>
            <a:cxnSpLocks noChangeShapeType="1"/>
          </p:cNvCxnSpPr>
          <p:nvPr/>
        </p:nvCxnSpPr>
        <p:spPr bwMode="auto">
          <a:xfrm>
            <a:off x="4572000" y="2997200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2" name="Gerade Verbindung 81"/>
          <p:cNvCxnSpPr>
            <a:cxnSpLocks noChangeShapeType="1"/>
          </p:cNvCxnSpPr>
          <p:nvPr/>
        </p:nvCxnSpPr>
        <p:spPr bwMode="auto">
          <a:xfrm>
            <a:off x="4716463" y="29972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3" name="Gerade Verbindung 82"/>
          <p:cNvCxnSpPr>
            <a:cxnSpLocks noChangeShapeType="1"/>
          </p:cNvCxnSpPr>
          <p:nvPr/>
        </p:nvCxnSpPr>
        <p:spPr bwMode="auto">
          <a:xfrm>
            <a:off x="4716463" y="27098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4" name="Gerade Verbindung 83"/>
          <p:cNvCxnSpPr>
            <a:cxnSpLocks noChangeShapeType="1"/>
          </p:cNvCxnSpPr>
          <p:nvPr/>
        </p:nvCxnSpPr>
        <p:spPr bwMode="auto">
          <a:xfrm flipH="1" flipV="1">
            <a:off x="7813675" y="3213100"/>
            <a:ext cx="574675" cy="504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5" name="Gerade Verbindung 84"/>
          <p:cNvCxnSpPr>
            <a:cxnSpLocks noChangeShapeType="1"/>
          </p:cNvCxnSpPr>
          <p:nvPr/>
        </p:nvCxnSpPr>
        <p:spPr bwMode="auto">
          <a:xfrm flipH="1">
            <a:off x="4572000" y="3213100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6" name="Gerade Verbindung 84"/>
          <p:cNvCxnSpPr>
            <a:cxnSpLocks noChangeShapeType="1"/>
          </p:cNvCxnSpPr>
          <p:nvPr/>
        </p:nvCxnSpPr>
        <p:spPr bwMode="auto">
          <a:xfrm flipH="1">
            <a:off x="5580063" y="3716338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7" name="Gerade Verbindung 84"/>
          <p:cNvCxnSpPr>
            <a:cxnSpLocks noChangeShapeType="1"/>
          </p:cNvCxnSpPr>
          <p:nvPr/>
        </p:nvCxnSpPr>
        <p:spPr bwMode="auto">
          <a:xfrm flipH="1">
            <a:off x="7164388" y="3716338"/>
            <a:ext cx="2889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008" name="Objekt 1"/>
          <p:cNvGraphicFramePr>
            <a:graphicFrameLocks noChangeAspect="1"/>
          </p:cNvGraphicFramePr>
          <p:nvPr/>
        </p:nvGraphicFramePr>
        <p:xfrm>
          <a:off x="5435600" y="4005263"/>
          <a:ext cx="23955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7" name="Formel" r:id="rId9" imgW="1206500" imgH="241300" progId="Equation.3">
                  <p:embed/>
                </p:oleObj>
              </mc:Choice>
              <mc:Fallback>
                <p:oleObj name="Formel" r:id="rId9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005263"/>
                        <a:ext cx="23955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9" name="Objekt 2"/>
          <p:cNvGraphicFramePr>
            <a:graphicFrameLocks noChangeAspect="1"/>
          </p:cNvGraphicFramePr>
          <p:nvPr/>
        </p:nvGraphicFramePr>
        <p:xfrm>
          <a:off x="5435600" y="4581525"/>
          <a:ext cx="13620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8" name="Formel" r:id="rId11" imgW="685800" imgH="241300" progId="Equation.3">
                  <p:embed/>
                </p:oleObj>
              </mc:Choice>
              <mc:Fallback>
                <p:oleObj name="Formel" r:id="rId11" imgW="68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581525"/>
                        <a:ext cx="13620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0" name="Object 124"/>
          <p:cNvGraphicFramePr>
            <a:graphicFrameLocks noChangeAspect="1"/>
          </p:cNvGraphicFramePr>
          <p:nvPr/>
        </p:nvGraphicFramePr>
        <p:xfrm>
          <a:off x="5292725" y="1773238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9" name="Formel" r:id="rId13" imgW="114151" imgH="215619" progId="Equation.3">
                  <p:embed/>
                </p:oleObj>
              </mc:Choice>
              <mc:Fallback>
                <p:oleObj name="Formel" r:id="rId1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773238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011" name="Gerade Verbindung mit Pfeil 5"/>
          <p:cNvCxnSpPr>
            <a:cxnSpLocks noChangeShapeType="1"/>
          </p:cNvCxnSpPr>
          <p:nvPr/>
        </p:nvCxnSpPr>
        <p:spPr bwMode="auto">
          <a:xfrm>
            <a:off x="7308850" y="2349500"/>
            <a:ext cx="935038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12" name="Gerade Verbindung 7"/>
          <p:cNvCxnSpPr>
            <a:cxnSpLocks noChangeShapeType="1"/>
          </p:cNvCxnSpPr>
          <p:nvPr/>
        </p:nvCxnSpPr>
        <p:spPr bwMode="auto">
          <a:xfrm>
            <a:off x="5724525" y="2205038"/>
            <a:ext cx="0" cy="2873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13" name="Gerade Verbindung 214"/>
          <p:cNvCxnSpPr>
            <a:cxnSpLocks noChangeShapeType="1"/>
          </p:cNvCxnSpPr>
          <p:nvPr/>
        </p:nvCxnSpPr>
        <p:spPr bwMode="auto">
          <a:xfrm>
            <a:off x="7308850" y="2205038"/>
            <a:ext cx="0" cy="2873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014" name="Objekt 215"/>
          <p:cNvGraphicFramePr>
            <a:graphicFrameLocks noChangeAspect="1"/>
          </p:cNvGraphicFramePr>
          <p:nvPr/>
        </p:nvGraphicFramePr>
        <p:xfrm>
          <a:off x="7885113" y="1773238"/>
          <a:ext cx="4032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50" name="Formel" r:id="rId14" imgW="203112" imgH="228501" progId="Equation.3">
                  <p:embed/>
                </p:oleObj>
              </mc:Choice>
              <mc:Fallback>
                <p:oleObj name="Formel" r:id="rId14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1773238"/>
                        <a:ext cx="4032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6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EC974B-AD65-42B3-8C6C-BA8EC35108D1}" type="slidenum">
              <a:rPr lang="de-DE" altLang="de-DE" sz="1400">
                <a:latin typeface="Arial" charset="0"/>
              </a:rPr>
              <a:pPr/>
              <a:t>42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Ausgangswiderstand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42041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42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43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44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45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89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0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991" name="Group 12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42036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37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38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39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40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2" name="Line 18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3" name="Line 19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4" name="Line 20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5" name="Line 22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6" name="Line 23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7" name="Line 24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998" name="Group 26"/>
          <p:cNvGrpSpPr>
            <a:grpSpLocks/>
          </p:cNvGrpSpPr>
          <p:nvPr/>
        </p:nvGrpSpPr>
        <p:grpSpPr bwMode="auto">
          <a:xfrm flipH="1">
            <a:off x="2555875" y="1700213"/>
            <a:ext cx="504825" cy="431800"/>
            <a:chOff x="1020" y="2750"/>
            <a:chExt cx="318" cy="272"/>
          </a:xfrm>
        </p:grpSpPr>
        <p:sp>
          <p:nvSpPr>
            <p:cNvPr id="42031" name="Line 2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32" name="Line 2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33" name="Line 2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34" name="Line 3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35" name="Line 3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9" name="Oval 32"/>
          <p:cNvSpPr>
            <a:spLocks noChangeArrowheads="1"/>
          </p:cNvSpPr>
          <p:nvPr/>
        </p:nvSpPr>
        <p:spPr bwMode="auto">
          <a:xfrm>
            <a:off x="2627313" y="18446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2000" name="Group 33"/>
          <p:cNvGrpSpPr>
            <a:grpSpLocks/>
          </p:cNvGrpSpPr>
          <p:nvPr/>
        </p:nvGrpSpPr>
        <p:grpSpPr bwMode="auto">
          <a:xfrm flipH="1">
            <a:off x="1476375" y="1698625"/>
            <a:ext cx="504825" cy="431800"/>
            <a:chOff x="3470" y="3022"/>
            <a:chExt cx="318" cy="272"/>
          </a:xfrm>
        </p:grpSpPr>
        <p:grpSp>
          <p:nvGrpSpPr>
            <p:cNvPr id="42024" name="Group 34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2026" name="Line 35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27" name="Line 36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28" name="Line 37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29" name="Line 38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30" name="Line 39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2025" name="Oval 40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2001" name="Line 41"/>
          <p:cNvSpPr>
            <a:spLocks noChangeShapeType="1"/>
          </p:cNvSpPr>
          <p:nvPr/>
        </p:nvSpPr>
        <p:spPr bwMode="auto">
          <a:xfrm>
            <a:off x="1476375" y="21304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2" name="Line 42"/>
          <p:cNvSpPr>
            <a:spLocks noChangeShapeType="1"/>
          </p:cNvSpPr>
          <p:nvPr/>
        </p:nvSpPr>
        <p:spPr bwMode="auto">
          <a:xfrm>
            <a:off x="1476375" y="241776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3" name="Line 43"/>
          <p:cNvSpPr>
            <a:spLocks noChangeShapeType="1"/>
          </p:cNvSpPr>
          <p:nvPr/>
        </p:nvSpPr>
        <p:spPr bwMode="auto">
          <a:xfrm>
            <a:off x="1979613" y="1914525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4" name="Line 44"/>
          <p:cNvSpPr>
            <a:spLocks noChangeShapeType="1"/>
          </p:cNvSpPr>
          <p:nvPr/>
        </p:nvSpPr>
        <p:spPr bwMode="auto">
          <a:xfrm>
            <a:off x="2052638" y="19145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5" name="Line 45"/>
          <p:cNvSpPr>
            <a:spLocks noChangeShapeType="1"/>
          </p:cNvSpPr>
          <p:nvPr/>
        </p:nvSpPr>
        <p:spPr bwMode="auto">
          <a:xfrm>
            <a:off x="1476375" y="14827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6" name="Line 46"/>
          <p:cNvSpPr>
            <a:spLocks noChangeShapeType="1"/>
          </p:cNvSpPr>
          <p:nvPr/>
        </p:nvSpPr>
        <p:spPr bwMode="auto">
          <a:xfrm>
            <a:off x="1331913" y="1266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7" name="Line 47"/>
          <p:cNvSpPr>
            <a:spLocks noChangeShapeType="1"/>
          </p:cNvSpPr>
          <p:nvPr/>
        </p:nvSpPr>
        <p:spPr bwMode="auto">
          <a:xfrm flipV="1">
            <a:off x="1476375" y="12668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8" name="Line 48"/>
          <p:cNvSpPr>
            <a:spLocks noChangeShapeType="1"/>
          </p:cNvSpPr>
          <p:nvPr/>
        </p:nvSpPr>
        <p:spPr bwMode="auto">
          <a:xfrm>
            <a:off x="2051050" y="19161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>
            <a:off x="305911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>
            <a:off x="2914650" y="12684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1" name="Line 51"/>
          <p:cNvSpPr>
            <a:spLocks noChangeShapeType="1"/>
          </p:cNvSpPr>
          <p:nvPr/>
        </p:nvSpPr>
        <p:spPr bwMode="auto">
          <a:xfrm flipV="1">
            <a:off x="3059113" y="12684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2" name="Line 52"/>
          <p:cNvSpPr>
            <a:spLocks noChangeShapeType="1"/>
          </p:cNvSpPr>
          <p:nvPr/>
        </p:nvSpPr>
        <p:spPr bwMode="auto">
          <a:xfrm>
            <a:off x="305911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3" name="Line 53"/>
          <p:cNvSpPr>
            <a:spLocks noChangeShapeType="1"/>
          </p:cNvSpPr>
          <p:nvPr/>
        </p:nvSpPr>
        <p:spPr bwMode="auto">
          <a:xfrm>
            <a:off x="3059113" y="2420938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4" name="Line 54"/>
          <p:cNvSpPr>
            <a:spLocks noChangeShapeType="1"/>
          </p:cNvSpPr>
          <p:nvPr/>
        </p:nvSpPr>
        <p:spPr bwMode="auto">
          <a:xfrm>
            <a:off x="3563938" y="30686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5" name="Line 55"/>
          <p:cNvSpPr>
            <a:spLocks noChangeShapeType="1"/>
          </p:cNvSpPr>
          <p:nvPr/>
        </p:nvSpPr>
        <p:spPr bwMode="auto">
          <a:xfrm>
            <a:off x="971550" y="30686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6" name="Line 56"/>
          <p:cNvSpPr>
            <a:spLocks noChangeShapeType="1"/>
          </p:cNvSpPr>
          <p:nvPr/>
        </p:nvSpPr>
        <p:spPr bwMode="auto">
          <a:xfrm flipH="1">
            <a:off x="3203575" y="2565400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7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8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9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020" name="Gruppieren 109"/>
          <p:cNvGrpSpPr>
            <a:grpSpLocks/>
          </p:cNvGrpSpPr>
          <p:nvPr/>
        </p:nvGrpSpPr>
        <p:grpSpPr bwMode="auto">
          <a:xfrm>
            <a:off x="2195513" y="3789363"/>
            <a:ext cx="144462" cy="1152525"/>
            <a:chOff x="2051720" y="3140968"/>
            <a:chExt cx="144016" cy="1152450"/>
          </a:xfrm>
        </p:grpSpPr>
        <p:sp>
          <p:nvSpPr>
            <p:cNvPr id="42021" name="Rechteck 110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022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23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171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FE668D-6712-449E-B870-0F10AF657D34}" type="slidenum">
              <a:rPr lang="de-DE" altLang="de-DE" sz="1400">
                <a:latin typeface="Arial" charset="0"/>
              </a:rPr>
              <a:pPr/>
              <a:t>43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Ausgangswiderstand</a:t>
            </a:r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14" name="Group 5"/>
          <p:cNvGrpSpPr>
            <a:grpSpLocks/>
          </p:cNvGrpSpPr>
          <p:nvPr/>
        </p:nvGrpSpPr>
        <p:grpSpPr bwMode="auto">
          <a:xfrm flipH="1">
            <a:off x="900113" y="3070225"/>
            <a:ext cx="504825" cy="431800"/>
            <a:chOff x="1020" y="2750"/>
            <a:chExt cx="318" cy="272"/>
          </a:xfrm>
        </p:grpSpPr>
        <p:sp>
          <p:nvSpPr>
            <p:cNvPr id="43122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23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24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25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26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5" name="Line 11"/>
          <p:cNvSpPr>
            <a:spLocks noChangeShapeType="1"/>
          </p:cNvSpPr>
          <p:nvPr/>
        </p:nvSpPr>
        <p:spPr bwMode="auto">
          <a:xfrm>
            <a:off x="1404938" y="35020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 flipV="1">
            <a:off x="1404938" y="2565400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17" name="Group 13"/>
          <p:cNvGrpSpPr>
            <a:grpSpLocks/>
          </p:cNvGrpSpPr>
          <p:nvPr/>
        </p:nvGrpSpPr>
        <p:grpSpPr bwMode="auto">
          <a:xfrm>
            <a:off x="2987675" y="3071813"/>
            <a:ext cx="504825" cy="431800"/>
            <a:chOff x="1020" y="2750"/>
            <a:chExt cx="318" cy="272"/>
          </a:xfrm>
        </p:grpSpPr>
        <p:sp>
          <p:nvSpPr>
            <p:cNvPr id="43117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18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19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20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21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8" name="Line 19"/>
          <p:cNvSpPr>
            <a:spLocks noChangeShapeType="1"/>
          </p:cNvSpPr>
          <p:nvPr/>
        </p:nvSpPr>
        <p:spPr bwMode="auto">
          <a:xfrm flipH="1">
            <a:off x="2987675" y="35036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 flipV="1">
            <a:off x="2987675" y="25669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>
            <a:off x="1403350" y="3790950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21" name="Group 22"/>
          <p:cNvGrpSpPr>
            <a:grpSpLocks/>
          </p:cNvGrpSpPr>
          <p:nvPr/>
        </p:nvGrpSpPr>
        <p:grpSpPr bwMode="auto">
          <a:xfrm flipH="1">
            <a:off x="2482850" y="1774825"/>
            <a:ext cx="504825" cy="431800"/>
            <a:chOff x="1020" y="2750"/>
            <a:chExt cx="318" cy="272"/>
          </a:xfrm>
        </p:grpSpPr>
        <p:sp>
          <p:nvSpPr>
            <p:cNvPr id="43112" name="Line 2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13" name="Line 2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14" name="Line 2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15" name="Line 2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16" name="Line 2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22" name="Oval 28"/>
          <p:cNvSpPr>
            <a:spLocks noChangeArrowheads="1"/>
          </p:cNvSpPr>
          <p:nvPr/>
        </p:nvSpPr>
        <p:spPr bwMode="auto">
          <a:xfrm>
            <a:off x="2554288" y="1919288"/>
            <a:ext cx="144462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3023" name="Group 29"/>
          <p:cNvGrpSpPr>
            <a:grpSpLocks/>
          </p:cNvGrpSpPr>
          <p:nvPr/>
        </p:nvGrpSpPr>
        <p:grpSpPr bwMode="auto">
          <a:xfrm flipH="1">
            <a:off x="1403350" y="1773238"/>
            <a:ext cx="504825" cy="431800"/>
            <a:chOff x="3470" y="3022"/>
            <a:chExt cx="318" cy="272"/>
          </a:xfrm>
        </p:grpSpPr>
        <p:grpSp>
          <p:nvGrpSpPr>
            <p:cNvPr id="43105" name="Group 30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3107" name="Line 31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08" name="Line 32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09" name="Line 33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10" name="Line 34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11" name="Line 35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3106" name="Oval 36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3024" name="Line 37"/>
          <p:cNvSpPr>
            <a:spLocks noChangeShapeType="1"/>
          </p:cNvSpPr>
          <p:nvPr/>
        </p:nvSpPr>
        <p:spPr bwMode="auto">
          <a:xfrm>
            <a:off x="1403350" y="22050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5" name="Line 38"/>
          <p:cNvSpPr>
            <a:spLocks noChangeShapeType="1"/>
          </p:cNvSpPr>
          <p:nvPr/>
        </p:nvSpPr>
        <p:spPr bwMode="auto">
          <a:xfrm>
            <a:off x="1403350" y="249237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6" name="Line 39"/>
          <p:cNvSpPr>
            <a:spLocks noChangeShapeType="1"/>
          </p:cNvSpPr>
          <p:nvPr/>
        </p:nvSpPr>
        <p:spPr bwMode="auto">
          <a:xfrm>
            <a:off x="1906588" y="198913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7" name="Line 40"/>
          <p:cNvSpPr>
            <a:spLocks noChangeShapeType="1"/>
          </p:cNvSpPr>
          <p:nvPr/>
        </p:nvSpPr>
        <p:spPr bwMode="auto">
          <a:xfrm>
            <a:off x="1979613" y="19891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8" name="Line 41"/>
          <p:cNvSpPr>
            <a:spLocks noChangeShapeType="1"/>
          </p:cNvSpPr>
          <p:nvPr/>
        </p:nvSpPr>
        <p:spPr bwMode="auto">
          <a:xfrm>
            <a:off x="1403350" y="15573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9" name="Line 42"/>
          <p:cNvSpPr>
            <a:spLocks noChangeShapeType="1"/>
          </p:cNvSpPr>
          <p:nvPr/>
        </p:nvSpPr>
        <p:spPr bwMode="auto">
          <a:xfrm>
            <a:off x="1258888" y="13414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0" name="Line 43"/>
          <p:cNvSpPr>
            <a:spLocks noChangeShapeType="1"/>
          </p:cNvSpPr>
          <p:nvPr/>
        </p:nvSpPr>
        <p:spPr bwMode="auto">
          <a:xfrm flipV="1">
            <a:off x="1403350" y="13414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1" name="Line 44"/>
          <p:cNvSpPr>
            <a:spLocks noChangeShapeType="1"/>
          </p:cNvSpPr>
          <p:nvPr/>
        </p:nvSpPr>
        <p:spPr bwMode="auto">
          <a:xfrm>
            <a:off x="1978025" y="199072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2" name="Line 45"/>
          <p:cNvSpPr>
            <a:spLocks noChangeShapeType="1"/>
          </p:cNvSpPr>
          <p:nvPr/>
        </p:nvSpPr>
        <p:spPr bwMode="auto">
          <a:xfrm>
            <a:off x="2986088" y="15589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3" name="Line 46"/>
          <p:cNvSpPr>
            <a:spLocks noChangeShapeType="1"/>
          </p:cNvSpPr>
          <p:nvPr/>
        </p:nvSpPr>
        <p:spPr bwMode="auto">
          <a:xfrm>
            <a:off x="2841625" y="13430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4" name="Line 47"/>
          <p:cNvSpPr>
            <a:spLocks noChangeShapeType="1"/>
          </p:cNvSpPr>
          <p:nvPr/>
        </p:nvSpPr>
        <p:spPr bwMode="auto">
          <a:xfrm flipV="1">
            <a:off x="2986088" y="13430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5" name="Line 48"/>
          <p:cNvSpPr>
            <a:spLocks noChangeShapeType="1"/>
          </p:cNvSpPr>
          <p:nvPr/>
        </p:nvSpPr>
        <p:spPr bwMode="auto">
          <a:xfrm>
            <a:off x="2986088" y="22082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6" name="Line 49"/>
          <p:cNvSpPr>
            <a:spLocks noChangeShapeType="1"/>
          </p:cNvSpPr>
          <p:nvPr/>
        </p:nvSpPr>
        <p:spPr bwMode="auto">
          <a:xfrm>
            <a:off x="2986088" y="2495550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7" name="Line 50"/>
          <p:cNvSpPr>
            <a:spLocks noChangeShapeType="1"/>
          </p:cNvSpPr>
          <p:nvPr/>
        </p:nvSpPr>
        <p:spPr bwMode="auto">
          <a:xfrm>
            <a:off x="3490913" y="31432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8" name="Line 51"/>
          <p:cNvSpPr>
            <a:spLocks noChangeShapeType="1"/>
          </p:cNvSpPr>
          <p:nvPr/>
        </p:nvSpPr>
        <p:spPr bwMode="auto">
          <a:xfrm>
            <a:off x="898525" y="31432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9" name="Line 52"/>
          <p:cNvSpPr>
            <a:spLocks noChangeShapeType="1"/>
          </p:cNvSpPr>
          <p:nvPr/>
        </p:nvSpPr>
        <p:spPr bwMode="auto">
          <a:xfrm flipH="1">
            <a:off x="3276600" y="2636838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40" name="Group 53"/>
          <p:cNvGrpSpPr>
            <a:grpSpLocks/>
          </p:cNvGrpSpPr>
          <p:nvPr/>
        </p:nvGrpSpPr>
        <p:grpSpPr bwMode="auto">
          <a:xfrm flipH="1">
            <a:off x="4427538" y="3068638"/>
            <a:ext cx="504825" cy="431800"/>
            <a:chOff x="1020" y="2750"/>
            <a:chExt cx="318" cy="272"/>
          </a:xfrm>
        </p:grpSpPr>
        <p:sp>
          <p:nvSpPr>
            <p:cNvPr id="43100" name="Line 5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01" name="Line 5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02" name="Line 5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03" name="Line 5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04" name="Line 5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41" name="Line 59"/>
          <p:cNvSpPr>
            <a:spLocks noChangeShapeType="1"/>
          </p:cNvSpPr>
          <p:nvPr/>
        </p:nvSpPr>
        <p:spPr bwMode="auto">
          <a:xfrm>
            <a:off x="4932363" y="35004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42" name="Group 60"/>
          <p:cNvGrpSpPr>
            <a:grpSpLocks/>
          </p:cNvGrpSpPr>
          <p:nvPr/>
        </p:nvGrpSpPr>
        <p:grpSpPr bwMode="auto">
          <a:xfrm>
            <a:off x="6515100" y="3070225"/>
            <a:ext cx="504825" cy="431800"/>
            <a:chOff x="1020" y="2750"/>
            <a:chExt cx="318" cy="272"/>
          </a:xfrm>
        </p:grpSpPr>
        <p:sp>
          <p:nvSpPr>
            <p:cNvPr id="43095" name="Line 61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6" name="Line 62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7" name="Line 63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8" name="Line 64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9" name="Line 65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43" name="Line 66"/>
          <p:cNvSpPr>
            <a:spLocks noChangeShapeType="1"/>
          </p:cNvSpPr>
          <p:nvPr/>
        </p:nvSpPr>
        <p:spPr bwMode="auto">
          <a:xfrm flipH="1">
            <a:off x="6515100" y="35020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4" name="Line 67"/>
          <p:cNvSpPr>
            <a:spLocks noChangeShapeType="1"/>
          </p:cNvSpPr>
          <p:nvPr/>
        </p:nvSpPr>
        <p:spPr bwMode="auto">
          <a:xfrm>
            <a:off x="4930775" y="378936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5" name="Line 68"/>
          <p:cNvSpPr>
            <a:spLocks noChangeShapeType="1"/>
          </p:cNvSpPr>
          <p:nvPr/>
        </p:nvSpPr>
        <p:spPr bwMode="auto">
          <a:xfrm>
            <a:off x="7018338" y="31416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6" name="Line 69"/>
          <p:cNvSpPr>
            <a:spLocks noChangeShapeType="1"/>
          </p:cNvSpPr>
          <p:nvPr/>
        </p:nvSpPr>
        <p:spPr bwMode="auto">
          <a:xfrm>
            <a:off x="4425950" y="31416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7" name="Line 70"/>
          <p:cNvSpPr>
            <a:spLocks noChangeShapeType="1"/>
          </p:cNvSpPr>
          <p:nvPr/>
        </p:nvSpPr>
        <p:spPr bwMode="auto">
          <a:xfrm flipV="1">
            <a:off x="4932363" y="27813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8" name="Line 71"/>
          <p:cNvSpPr>
            <a:spLocks noChangeShapeType="1"/>
          </p:cNvSpPr>
          <p:nvPr/>
        </p:nvSpPr>
        <p:spPr bwMode="auto">
          <a:xfrm>
            <a:off x="4787900" y="27813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9" name="Line 72"/>
          <p:cNvSpPr>
            <a:spLocks noChangeShapeType="1"/>
          </p:cNvSpPr>
          <p:nvPr/>
        </p:nvSpPr>
        <p:spPr bwMode="auto">
          <a:xfrm flipV="1">
            <a:off x="6516688" y="27813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50" name="Group 73"/>
          <p:cNvGrpSpPr>
            <a:grpSpLocks/>
          </p:cNvGrpSpPr>
          <p:nvPr/>
        </p:nvGrpSpPr>
        <p:grpSpPr bwMode="auto">
          <a:xfrm>
            <a:off x="6516688" y="4654550"/>
            <a:ext cx="504825" cy="431800"/>
            <a:chOff x="1020" y="2750"/>
            <a:chExt cx="318" cy="272"/>
          </a:xfrm>
        </p:grpSpPr>
        <p:sp>
          <p:nvSpPr>
            <p:cNvPr id="43090" name="Line 7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1" name="Line 7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2" name="Line 7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3" name="Line 7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4" name="Line 7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51" name="Line 79"/>
          <p:cNvSpPr>
            <a:spLocks noChangeShapeType="1"/>
          </p:cNvSpPr>
          <p:nvPr/>
        </p:nvSpPr>
        <p:spPr bwMode="auto">
          <a:xfrm flipH="1">
            <a:off x="6516688" y="50863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2" name="Line 80"/>
          <p:cNvSpPr>
            <a:spLocks noChangeShapeType="1"/>
          </p:cNvSpPr>
          <p:nvPr/>
        </p:nvSpPr>
        <p:spPr bwMode="auto">
          <a:xfrm>
            <a:off x="4932363" y="537368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3" name="Line 81"/>
          <p:cNvSpPr>
            <a:spLocks noChangeShapeType="1"/>
          </p:cNvSpPr>
          <p:nvPr/>
        </p:nvSpPr>
        <p:spPr bwMode="auto">
          <a:xfrm>
            <a:off x="7019925" y="47259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4" name="Line 82"/>
          <p:cNvSpPr>
            <a:spLocks noChangeShapeType="1"/>
          </p:cNvSpPr>
          <p:nvPr/>
        </p:nvSpPr>
        <p:spPr bwMode="auto">
          <a:xfrm flipV="1">
            <a:off x="6518275" y="43656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5" name="Line 83"/>
          <p:cNvSpPr>
            <a:spLocks noChangeShapeType="1"/>
          </p:cNvSpPr>
          <p:nvPr/>
        </p:nvSpPr>
        <p:spPr bwMode="auto">
          <a:xfrm flipV="1">
            <a:off x="4932363" y="51577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6" name="Line 84"/>
          <p:cNvSpPr>
            <a:spLocks noChangeShapeType="1"/>
          </p:cNvSpPr>
          <p:nvPr/>
        </p:nvSpPr>
        <p:spPr bwMode="auto">
          <a:xfrm flipV="1">
            <a:off x="4932363" y="5013325"/>
            <a:ext cx="144462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7" name="Line 85"/>
          <p:cNvSpPr>
            <a:spLocks noChangeShapeType="1"/>
          </p:cNvSpPr>
          <p:nvPr/>
        </p:nvSpPr>
        <p:spPr bwMode="auto">
          <a:xfrm flipV="1">
            <a:off x="4787900" y="4724400"/>
            <a:ext cx="144463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8" name="Line 86"/>
          <p:cNvSpPr>
            <a:spLocks noChangeShapeType="1"/>
          </p:cNvSpPr>
          <p:nvPr/>
        </p:nvSpPr>
        <p:spPr bwMode="auto">
          <a:xfrm flipH="1" flipV="1">
            <a:off x="4787900" y="4868863"/>
            <a:ext cx="288925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9" name="Line 87"/>
          <p:cNvSpPr>
            <a:spLocks noChangeShapeType="1"/>
          </p:cNvSpPr>
          <p:nvPr/>
        </p:nvSpPr>
        <p:spPr bwMode="auto">
          <a:xfrm flipV="1">
            <a:off x="4932363" y="45085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60" name="Line 88"/>
          <p:cNvSpPr>
            <a:spLocks noChangeShapeType="1"/>
          </p:cNvSpPr>
          <p:nvPr/>
        </p:nvSpPr>
        <p:spPr bwMode="auto">
          <a:xfrm>
            <a:off x="4787900" y="45085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61" name="Text Box 89"/>
          <p:cNvSpPr txBox="1">
            <a:spLocks noChangeArrowheads="1"/>
          </p:cNvSpPr>
          <p:nvPr/>
        </p:nvSpPr>
        <p:spPr bwMode="auto">
          <a:xfrm>
            <a:off x="3581400" y="4868863"/>
            <a:ext cx="1135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err="1" smtClean="0"/>
              <a:t>Req</a:t>
            </a:r>
            <a:r>
              <a:rPr lang="de-DE" altLang="de-DE" dirty="0" smtClean="0"/>
              <a:t>=1/gm1</a:t>
            </a:r>
            <a:endParaRPr lang="de-DE" altLang="de-DE" dirty="0"/>
          </a:p>
        </p:txBody>
      </p:sp>
      <p:graphicFrame>
        <p:nvGraphicFramePr>
          <p:cNvPr id="43062" name="Object 9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827399"/>
              </p:ext>
            </p:extLst>
          </p:nvPr>
        </p:nvGraphicFramePr>
        <p:xfrm>
          <a:off x="6019800" y="5791200"/>
          <a:ext cx="10810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45" name="Formel" r:id="rId3" imgW="876240" imgH="228600" progId="Equation.3">
                  <p:embed/>
                </p:oleObj>
              </mc:Choice>
              <mc:Fallback>
                <p:oleObj name="Formel" r:id="rId3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91200"/>
                        <a:ext cx="10810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63" name="Line 91"/>
          <p:cNvSpPr>
            <a:spLocks noChangeShapeType="1"/>
          </p:cNvSpPr>
          <p:nvPr/>
        </p:nvSpPr>
        <p:spPr bwMode="auto">
          <a:xfrm>
            <a:off x="3132138" y="2565400"/>
            <a:ext cx="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65" name="Line 93"/>
          <p:cNvSpPr>
            <a:spLocks noChangeShapeType="1"/>
          </p:cNvSpPr>
          <p:nvPr/>
        </p:nvSpPr>
        <p:spPr bwMode="auto">
          <a:xfrm>
            <a:off x="3851275" y="32845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66" name="Line 94"/>
          <p:cNvSpPr>
            <a:spLocks noChangeShapeType="1"/>
          </p:cNvSpPr>
          <p:nvPr/>
        </p:nvSpPr>
        <p:spPr bwMode="auto">
          <a:xfrm>
            <a:off x="5651500" y="40767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67" name="Rectangle 118"/>
          <p:cNvSpPr>
            <a:spLocks noChangeArrowheads="1"/>
          </p:cNvSpPr>
          <p:nvPr/>
        </p:nvSpPr>
        <p:spPr bwMode="auto">
          <a:xfrm>
            <a:off x="755650" y="2997200"/>
            <a:ext cx="2879725" cy="863600"/>
          </a:xfrm>
          <a:prstGeom prst="rect">
            <a:avLst/>
          </a:prstGeom>
          <a:noFill/>
          <a:ln w="22225" algn="ctr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68" name="Rectangle 119"/>
          <p:cNvSpPr>
            <a:spLocks noChangeArrowheads="1"/>
          </p:cNvSpPr>
          <p:nvPr/>
        </p:nvSpPr>
        <p:spPr bwMode="auto">
          <a:xfrm>
            <a:off x="4284663" y="2708275"/>
            <a:ext cx="863600" cy="1152525"/>
          </a:xfrm>
          <a:prstGeom prst="rect">
            <a:avLst/>
          </a:prstGeom>
          <a:noFill/>
          <a:ln w="22225" algn="ctr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69" name="Line 120"/>
          <p:cNvSpPr>
            <a:spLocks noChangeShapeType="1"/>
          </p:cNvSpPr>
          <p:nvPr/>
        </p:nvSpPr>
        <p:spPr bwMode="auto">
          <a:xfrm>
            <a:off x="6372225" y="43656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3071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55179"/>
              </p:ext>
            </p:extLst>
          </p:nvPr>
        </p:nvGraphicFramePr>
        <p:xfrm>
          <a:off x="2286000" y="5722938"/>
          <a:ext cx="31718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46" name="Formel" r:id="rId5" imgW="1981080" imgH="241200" progId="Equation.3">
                  <p:embed/>
                </p:oleObj>
              </mc:Choice>
              <mc:Fallback>
                <p:oleObj name="Formel" r:id="rId5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22938"/>
                        <a:ext cx="31718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72" name="Line 24"/>
          <p:cNvSpPr>
            <a:spLocks noChangeShapeType="1"/>
          </p:cNvSpPr>
          <p:nvPr/>
        </p:nvSpPr>
        <p:spPr bwMode="auto">
          <a:xfrm>
            <a:off x="2195513" y="3789363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73" name="Line 25"/>
          <p:cNvSpPr>
            <a:spLocks noChangeShapeType="1"/>
          </p:cNvSpPr>
          <p:nvPr/>
        </p:nvSpPr>
        <p:spPr bwMode="auto">
          <a:xfrm>
            <a:off x="2195513" y="4652963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74" name="Line 26"/>
          <p:cNvSpPr>
            <a:spLocks noChangeShapeType="1"/>
          </p:cNvSpPr>
          <p:nvPr/>
        </p:nvSpPr>
        <p:spPr bwMode="auto">
          <a:xfrm>
            <a:off x="2051050" y="50847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75" name="Gruppieren 128"/>
          <p:cNvGrpSpPr>
            <a:grpSpLocks/>
          </p:cNvGrpSpPr>
          <p:nvPr/>
        </p:nvGrpSpPr>
        <p:grpSpPr bwMode="auto">
          <a:xfrm>
            <a:off x="2124075" y="3862388"/>
            <a:ext cx="142875" cy="1152525"/>
            <a:chOff x="2051720" y="3140968"/>
            <a:chExt cx="144016" cy="1152450"/>
          </a:xfrm>
        </p:grpSpPr>
        <p:sp>
          <p:nvSpPr>
            <p:cNvPr id="43087" name="Rechteck 129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088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89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83" name="Line 91"/>
          <p:cNvSpPr>
            <a:spLocks noChangeShapeType="1"/>
          </p:cNvSpPr>
          <p:nvPr/>
        </p:nvSpPr>
        <p:spPr bwMode="auto">
          <a:xfrm>
            <a:off x="6372225" y="2781300"/>
            <a:ext cx="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586665" y="32766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109" name="Textfeld 108"/>
          <p:cNvSpPr txBox="1"/>
          <p:nvPr/>
        </p:nvSpPr>
        <p:spPr>
          <a:xfrm>
            <a:off x="2514600" y="32766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110" name="Text Box 89"/>
          <p:cNvSpPr txBox="1">
            <a:spLocks noChangeArrowheads="1"/>
          </p:cNvSpPr>
          <p:nvPr/>
        </p:nvSpPr>
        <p:spPr bwMode="auto">
          <a:xfrm>
            <a:off x="1981200" y="2590800"/>
            <a:ext cx="1135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err="1" smtClean="0"/>
              <a:t>Routdown</a:t>
            </a:r>
            <a:endParaRPr lang="de-DE" altLang="de-DE" dirty="0"/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3505200" y="1752600"/>
            <a:ext cx="7619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err="1" smtClean="0"/>
              <a:t>rdsM</a:t>
            </a:r>
            <a:endParaRPr lang="de-DE" altLang="de-DE" dirty="0"/>
          </a:p>
        </p:txBody>
      </p:sp>
      <p:sp>
        <p:nvSpPr>
          <p:cNvPr id="112" name="Line 18"/>
          <p:cNvSpPr>
            <a:spLocks noChangeShapeType="1"/>
          </p:cNvSpPr>
          <p:nvPr/>
        </p:nvSpPr>
        <p:spPr bwMode="auto">
          <a:xfrm>
            <a:off x="2986088" y="2495550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3" name="Line 35"/>
          <p:cNvSpPr>
            <a:spLocks noChangeShapeType="1"/>
          </p:cNvSpPr>
          <p:nvPr/>
        </p:nvSpPr>
        <p:spPr bwMode="auto">
          <a:xfrm>
            <a:off x="3581400" y="15573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Line 36"/>
          <p:cNvSpPr>
            <a:spLocks noChangeShapeType="1"/>
          </p:cNvSpPr>
          <p:nvPr/>
        </p:nvSpPr>
        <p:spPr bwMode="auto">
          <a:xfrm>
            <a:off x="3584575" y="22050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5" name="Line 37"/>
          <p:cNvSpPr>
            <a:spLocks noChangeShapeType="1"/>
          </p:cNvSpPr>
          <p:nvPr/>
        </p:nvSpPr>
        <p:spPr bwMode="auto">
          <a:xfrm flipV="1">
            <a:off x="3581400" y="2349500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" name="Line 38"/>
          <p:cNvSpPr>
            <a:spLocks noChangeShapeType="1"/>
          </p:cNvSpPr>
          <p:nvPr/>
        </p:nvSpPr>
        <p:spPr bwMode="auto">
          <a:xfrm flipV="1">
            <a:off x="3584575" y="13414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" name="Line 39"/>
          <p:cNvSpPr>
            <a:spLocks noChangeShapeType="1"/>
          </p:cNvSpPr>
          <p:nvPr/>
        </p:nvSpPr>
        <p:spPr bwMode="auto">
          <a:xfrm>
            <a:off x="3440112" y="13414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8" name="Group 31"/>
          <p:cNvGrpSpPr>
            <a:grpSpLocks/>
          </p:cNvGrpSpPr>
          <p:nvPr/>
        </p:nvGrpSpPr>
        <p:grpSpPr bwMode="auto">
          <a:xfrm rot="10800000">
            <a:off x="3440112" y="1773238"/>
            <a:ext cx="288925" cy="433387"/>
            <a:chOff x="1338" y="1751"/>
            <a:chExt cx="182" cy="273"/>
          </a:xfrm>
        </p:grpSpPr>
        <p:sp>
          <p:nvSpPr>
            <p:cNvPr id="119" name="Line 32"/>
            <p:cNvSpPr>
              <a:spLocks noChangeShapeType="1"/>
            </p:cNvSpPr>
            <p:nvPr/>
          </p:nvSpPr>
          <p:spPr bwMode="auto">
            <a:xfrm flipV="1">
              <a:off x="1429" y="1933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" name="Line 33"/>
            <p:cNvSpPr>
              <a:spLocks noChangeShapeType="1"/>
            </p:cNvSpPr>
            <p:nvPr/>
          </p:nvSpPr>
          <p:spPr bwMode="auto">
            <a:xfrm flipV="1">
              <a:off x="1338" y="175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34"/>
            <p:cNvSpPr>
              <a:spLocks noChangeShapeType="1"/>
            </p:cNvSpPr>
            <p:nvPr/>
          </p:nvSpPr>
          <p:spPr bwMode="auto">
            <a:xfrm flipH="1" flipV="1">
              <a:off x="1338" y="1842"/>
              <a:ext cx="182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2" name="Textfeld 121"/>
          <p:cNvSpPr txBox="1"/>
          <p:nvPr/>
        </p:nvSpPr>
        <p:spPr>
          <a:xfrm>
            <a:off x="1522544" y="1447800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TM1</a:t>
            </a:r>
            <a:endParaRPr lang="de-DE" dirty="0"/>
          </a:p>
        </p:txBody>
      </p:sp>
      <p:sp>
        <p:nvSpPr>
          <p:cNvPr id="123" name="Textfeld 122"/>
          <p:cNvSpPr txBox="1"/>
          <p:nvPr/>
        </p:nvSpPr>
        <p:spPr>
          <a:xfrm>
            <a:off x="2450479" y="1447800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TM2</a:t>
            </a:r>
            <a:endParaRPr lang="de-DE" dirty="0"/>
          </a:p>
        </p:txBody>
      </p:sp>
      <p:sp>
        <p:nvSpPr>
          <p:cNvPr id="124" name="Textfeld 123"/>
          <p:cNvSpPr txBox="1"/>
          <p:nvPr/>
        </p:nvSpPr>
        <p:spPr>
          <a:xfrm>
            <a:off x="2320464" y="41910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2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F3990D-923F-44BD-8E6A-DF148B72A8DB}" type="slidenum">
              <a:rPr lang="de-DE" altLang="de-DE" sz="1400">
                <a:latin typeface="Arial" charset="0"/>
              </a:rPr>
              <a:pPr/>
              <a:t>44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211638" y="5229225"/>
            <a:ext cx="3384550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Differenzverstärkung</a:t>
            </a: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 flipH="1" flipV="1">
            <a:off x="2987675" y="25669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039" name="Group 6"/>
          <p:cNvGrpSpPr>
            <a:grpSpLocks/>
          </p:cNvGrpSpPr>
          <p:nvPr/>
        </p:nvGrpSpPr>
        <p:grpSpPr bwMode="auto">
          <a:xfrm flipH="1">
            <a:off x="2482850" y="1774825"/>
            <a:ext cx="504825" cy="431800"/>
            <a:chOff x="1020" y="2750"/>
            <a:chExt cx="318" cy="272"/>
          </a:xfrm>
        </p:grpSpPr>
        <p:sp>
          <p:nvSpPr>
            <p:cNvPr id="44088" name="Line 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89" name="Line 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90" name="Line 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91" name="Line 1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92" name="Line 1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40" name="Oval 12"/>
          <p:cNvSpPr>
            <a:spLocks noChangeArrowheads="1"/>
          </p:cNvSpPr>
          <p:nvPr/>
        </p:nvSpPr>
        <p:spPr bwMode="auto">
          <a:xfrm>
            <a:off x="2554288" y="1919288"/>
            <a:ext cx="144462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1" name="Line 13"/>
          <p:cNvSpPr>
            <a:spLocks noChangeShapeType="1"/>
          </p:cNvSpPr>
          <p:nvPr/>
        </p:nvSpPr>
        <p:spPr bwMode="auto">
          <a:xfrm>
            <a:off x="1835150" y="1989138"/>
            <a:ext cx="71913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2" name="Line 14"/>
          <p:cNvSpPr>
            <a:spLocks noChangeShapeType="1"/>
          </p:cNvSpPr>
          <p:nvPr/>
        </p:nvSpPr>
        <p:spPr bwMode="auto">
          <a:xfrm>
            <a:off x="2986088" y="15589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3" name="Line 15"/>
          <p:cNvSpPr>
            <a:spLocks noChangeShapeType="1"/>
          </p:cNvSpPr>
          <p:nvPr/>
        </p:nvSpPr>
        <p:spPr bwMode="auto">
          <a:xfrm>
            <a:off x="2841625" y="13430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4" name="Line 16"/>
          <p:cNvSpPr>
            <a:spLocks noChangeShapeType="1"/>
          </p:cNvSpPr>
          <p:nvPr/>
        </p:nvSpPr>
        <p:spPr bwMode="auto">
          <a:xfrm flipV="1">
            <a:off x="2986088" y="13430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5" name="Line 17"/>
          <p:cNvSpPr>
            <a:spLocks noChangeShapeType="1"/>
          </p:cNvSpPr>
          <p:nvPr/>
        </p:nvSpPr>
        <p:spPr bwMode="auto">
          <a:xfrm>
            <a:off x="2986088" y="22082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6" name="Line 18"/>
          <p:cNvSpPr>
            <a:spLocks noChangeShapeType="1"/>
          </p:cNvSpPr>
          <p:nvPr/>
        </p:nvSpPr>
        <p:spPr bwMode="auto">
          <a:xfrm>
            <a:off x="2986088" y="2495550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 flipH="1">
            <a:off x="3130550" y="26400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048" name="Group 20"/>
          <p:cNvGrpSpPr>
            <a:grpSpLocks/>
          </p:cNvGrpSpPr>
          <p:nvPr/>
        </p:nvGrpSpPr>
        <p:grpSpPr bwMode="auto">
          <a:xfrm rot="-5400000">
            <a:off x="2051844" y="2851944"/>
            <a:ext cx="288925" cy="433387"/>
            <a:chOff x="1338" y="1751"/>
            <a:chExt cx="182" cy="273"/>
          </a:xfrm>
        </p:grpSpPr>
        <p:sp>
          <p:nvSpPr>
            <p:cNvPr id="44085" name="Line 21"/>
            <p:cNvSpPr>
              <a:spLocks noChangeShapeType="1"/>
            </p:cNvSpPr>
            <p:nvPr/>
          </p:nvSpPr>
          <p:spPr bwMode="auto">
            <a:xfrm flipV="1">
              <a:off x="1429" y="1933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86" name="Line 22"/>
            <p:cNvSpPr>
              <a:spLocks noChangeShapeType="1"/>
            </p:cNvSpPr>
            <p:nvPr/>
          </p:nvSpPr>
          <p:spPr bwMode="auto">
            <a:xfrm flipV="1">
              <a:off x="1338" y="175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87" name="Line 23"/>
            <p:cNvSpPr>
              <a:spLocks noChangeShapeType="1"/>
            </p:cNvSpPr>
            <p:nvPr/>
          </p:nvSpPr>
          <p:spPr bwMode="auto">
            <a:xfrm flipH="1" flipV="1">
              <a:off x="1338" y="1842"/>
              <a:ext cx="182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49" name="Line 24"/>
          <p:cNvSpPr>
            <a:spLocks noChangeShapeType="1"/>
          </p:cNvSpPr>
          <p:nvPr/>
        </p:nvSpPr>
        <p:spPr bwMode="auto">
          <a:xfrm>
            <a:off x="2411413" y="30686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0" name="Line 25"/>
          <p:cNvSpPr>
            <a:spLocks noChangeShapeType="1"/>
          </p:cNvSpPr>
          <p:nvPr/>
        </p:nvSpPr>
        <p:spPr bwMode="auto">
          <a:xfrm>
            <a:off x="1403350" y="3068638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1" name="Text Box 26"/>
          <p:cNvSpPr txBox="1">
            <a:spLocks noChangeArrowheads="1"/>
          </p:cNvSpPr>
          <p:nvPr/>
        </p:nvSpPr>
        <p:spPr bwMode="auto">
          <a:xfrm>
            <a:off x="2411413" y="3068638"/>
            <a:ext cx="474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2rds</a:t>
            </a:r>
          </a:p>
        </p:txBody>
      </p:sp>
      <p:graphicFrame>
        <p:nvGraphicFramePr>
          <p:cNvPr id="4405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36306"/>
              </p:ext>
            </p:extLst>
          </p:nvPr>
        </p:nvGraphicFramePr>
        <p:xfrm>
          <a:off x="4800600" y="2590800"/>
          <a:ext cx="19462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61" name="Formel" r:id="rId3" imgW="1130040" imgH="393480" progId="Equation.3">
                  <p:embed/>
                </p:oleObj>
              </mc:Choice>
              <mc:Fallback>
                <p:oleObj name="Formel" r:id="rId3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19462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85015"/>
              </p:ext>
            </p:extLst>
          </p:nvPr>
        </p:nvGraphicFramePr>
        <p:xfrm>
          <a:off x="4800600" y="3352800"/>
          <a:ext cx="15732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62" name="Formel" r:id="rId5" imgW="914400" imgH="228600" progId="Equation.3">
                  <p:embed/>
                </p:oleObj>
              </mc:Choice>
              <mc:Fallback>
                <p:oleObj name="Formel" r:id="rId5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52800"/>
                        <a:ext cx="15732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30"/>
          <p:cNvGraphicFramePr>
            <a:graphicFrameLocks noChangeAspect="1"/>
          </p:cNvGraphicFramePr>
          <p:nvPr/>
        </p:nvGraphicFramePr>
        <p:xfrm>
          <a:off x="4284663" y="5300663"/>
          <a:ext cx="30241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63" name="Formel" r:id="rId7" imgW="1206500" imgH="241300" progId="Equation.3">
                  <p:embed/>
                </p:oleObj>
              </mc:Choice>
              <mc:Fallback>
                <p:oleObj name="Formel" r:id="rId7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300663"/>
                        <a:ext cx="3024187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55" name="Group 31"/>
          <p:cNvGrpSpPr>
            <a:grpSpLocks/>
          </p:cNvGrpSpPr>
          <p:nvPr/>
        </p:nvGrpSpPr>
        <p:grpSpPr bwMode="auto">
          <a:xfrm rot="10800000">
            <a:off x="3440112" y="1773238"/>
            <a:ext cx="288925" cy="433387"/>
            <a:chOff x="1338" y="1751"/>
            <a:chExt cx="182" cy="273"/>
          </a:xfrm>
        </p:grpSpPr>
        <p:sp>
          <p:nvSpPr>
            <p:cNvPr id="44082" name="Line 32"/>
            <p:cNvSpPr>
              <a:spLocks noChangeShapeType="1"/>
            </p:cNvSpPr>
            <p:nvPr/>
          </p:nvSpPr>
          <p:spPr bwMode="auto">
            <a:xfrm flipV="1">
              <a:off x="1429" y="1933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83" name="Line 33"/>
            <p:cNvSpPr>
              <a:spLocks noChangeShapeType="1"/>
            </p:cNvSpPr>
            <p:nvPr/>
          </p:nvSpPr>
          <p:spPr bwMode="auto">
            <a:xfrm flipV="1">
              <a:off x="1338" y="1751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84" name="Line 34"/>
            <p:cNvSpPr>
              <a:spLocks noChangeShapeType="1"/>
            </p:cNvSpPr>
            <p:nvPr/>
          </p:nvSpPr>
          <p:spPr bwMode="auto">
            <a:xfrm flipH="1" flipV="1">
              <a:off x="1338" y="1842"/>
              <a:ext cx="182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56" name="Line 35"/>
          <p:cNvSpPr>
            <a:spLocks noChangeShapeType="1"/>
          </p:cNvSpPr>
          <p:nvPr/>
        </p:nvSpPr>
        <p:spPr bwMode="auto">
          <a:xfrm>
            <a:off x="3581400" y="15573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7" name="Line 36"/>
          <p:cNvSpPr>
            <a:spLocks noChangeShapeType="1"/>
          </p:cNvSpPr>
          <p:nvPr/>
        </p:nvSpPr>
        <p:spPr bwMode="auto">
          <a:xfrm>
            <a:off x="3584575" y="22050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8" name="Line 37"/>
          <p:cNvSpPr>
            <a:spLocks noChangeShapeType="1"/>
          </p:cNvSpPr>
          <p:nvPr/>
        </p:nvSpPr>
        <p:spPr bwMode="auto">
          <a:xfrm flipV="1">
            <a:off x="3581400" y="2349500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9" name="Line 38"/>
          <p:cNvSpPr>
            <a:spLocks noChangeShapeType="1"/>
          </p:cNvSpPr>
          <p:nvPr/>
        </p:nvSpPr>
        <p:spPr bwMode="auto">
          <a:xfrm flipV="1">
            <a:off x="3584575" y="13414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0" name="Line 39"/>
          <p:cNvSpPr>
            <a:spLocks noChangeShapeType="1"/>
          </p:cNvSpPr>
          <p:nvPr/>
        </p:nvSpPr>
        <p:spPr bwMode="auto">
          <a:xfrm>
            <a:off x="3440112" y="13414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406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804223"/>
              </p:ext>
            </p:extLst>
          </p:nvPr>
        </p:nvGraphicFramePr>
        <p:xfrm>
          <a:off x="3656012" y="1412875"/>
          <a:ext cx="4587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64" name="Formel" r:id="rId9" imgW="266584" imgH="228501" progId="Equation.3">
                  <p:embed/>
                </p:oleObj>
              </mc:Choice>
              <mc:Fallback>
                <p:oleObj name="Formel" r:id="rId9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1412875"/>
                        <a:ext cx="4587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2" name="Object 41"/>
          <p:cNvGraphicFramePr>
            <a:graphicFrameLocks noGrp="1" noChangeAspect="1"/>
          </p:cNvGraphicFramePr>
          <p:nvPr>
            <p:ph idx="1"/>
          </p:nvPr>
        </p:nvGraphicFramePr>
        <p:xfrm>
          <a:off x="1284288" y="5360988"/>
          <a:ext cx="26146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65" name="Formel" r:id="rId11" imgW="1257300" imgH="241300" progId="Equation.3">
                  <p:embed/>
                </p:oleObj>
              </mc:Choice>
              <mc:Fallback>
                <p:oleObj name="Formel" r:id="rId11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5360988"/>
                        <a:ext cx="261461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Line 42"/>
          <p:cNvSpPr>
            <a:spLocks noChangeShapeType="1"/>
          </p:cNvSpPr>
          <p:nvPr/>
        </p:nvSpPr>
        <p:spPr bwMode="auto">
          <a:xfrm flipH="1">
            <a:off x="3132138" y="2781300"/>
            <a:ext cx="0" cy="2873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4" name="Line 43"/>
          <p:cNvSpPr>
            <a:spLocks noChangeShapeType="1"/>
          </p:cNvSpPr>
          <p:nvPr/>
        </p:nvSpPr>
        <p:spPr bwMode="auto">
          <a:xfrm flipV="1">
            <a:off x="3059113" y="1844675"/>
            <a:ext cx="0" cy="2889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065" name="Group 44"/>
          <p:cNvGrpSpPr>
            <a:grpSpLocks/>
          </p:cNvGrpSpPr>
          <p:nvPr/>
        </p:nvGrpSpPr>
        <p:grpSpPr bwMode="auto">
          <a:xfrm flipH="1">
            <a:off x="1403350" y="1773238"/>
            <a:ext cx="504825" cy="431800"/>
            <a:chOff x="3470" y="3022"/>
            <a:chExt cx="318" cy="272"/>
          </a:xfrm>
        </p:grpSpPr>
        <p:grpSp>
          <p:nvGrpSpPr>
            <p:cNvPr id="44075" name="Group 45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4077" name="Line 46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78" name="Line 47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79" name="Line 48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80" name="Line 49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81" name="Line 50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076" name="Oval 51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4066" name="Line 52"/>
          <p:cNvSpPr>
            <a:spLocks noChangeShapeType="1"/>
          </p:cNvSpPr>
          <p:nvPr/>
        </p:nvSpPr>
        <p:spPr bwMode="auto">
          <a:xfrm>
            <a:off x="1403350" y="249237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7" name="Line 53"/>
          <p:cNvSpPr>
            <a:spLocks noChangeShapeType="1"/>
          </p:cNvSpPr>
          <p:nvPr/>
        </p:nvSpPr>
        <p:spPr bwMode="auto">
          <a:xfrm>
            <a:off x="1906588" y="198913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8" name="Line 54"/>
          <p:cNvSpPr>
            <a:spLocks noChangeShapeType="1"/>
          </p:cNvSpPr>
          <p:nvPr/>
        </p:nvSpPr>
        <p:spPr bwMode="auto">
          <a:xfrm>
            <a:off x="1979613" y="19891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9" name="Line 55"/>
          <p:cNvSpPr>
            <a:spLocks noChangeShapeType="1"/>
          </p:cNvSpPr>
          <p:nvPr/>
        </p:nvSpPr>
        <p:spPr bwMode="auto">
          <a:xfrm>
            <a:off x="1403350" y="15573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0" name="Line 56"/>
          <p:cNvSpPr>
            <a:spLocks noChangeShapeType="1"/>
          </p:cNvSpPr>
          <p:nvPr/>
        </p:nvSpPr>
        <p:spPr bwMode="auto">
          <a:xfrm>
            <a:off x="1258888" y="13414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1" name="Line 57"/>
          <p:cNvSpPr>
            <a:spLocks noChangeShapeType="1"/>
          </p:cNvSpPr>
          <p:nvPr/>
        </p:nvSpPr>
        <p:spPr bwMode="auto">
          <a:xfrm flipV="1">
            <a:off x="1403350" y="13414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2" name="Line 58"/>
          <p:cNvSpPr>
            <a:spLocks noChangeShapeType="1"/>
          </p:cNvSpPr>
          <p:nvPr/>
        </p:nvSpPr>
        <p:spPr bwMode="auto">
          <a:xfrm>
            <a:off x="1403350" y="22050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3" name="Line 59"/>
          <p:cNvSpPr>
            <a:spLocks noChangeShapeType="1"/>
          </p:cNvSpPr>
          <p:nvPr/>
        </p:nvSpPr>
        <p:spPr bwMode="auto">
          <a:xfrm>
            <a:off x="1403350" y="29241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4" name="Line 60"/>
          <p:cNvSpPr>
            <a:spLocks noChangeShapeType="1"/>
          </p:cNvSpPr>
          <p:nvPr/>
        </p:nvSpPr>
        <p:spPr bwMode="auto">
          <a:xfrm>
            <a:off x="1403350" y="270827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6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510204"/>
              </p:ext>
            </p:extLst>
          </p:nvPr>
        </p:nvGraphicFramePr>
        <p:xfrm>
          <a:off x="4724400" y="990600"/>
          <a:ext cx="24272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66" name="Formel" r:id="rId13" imgW="1409400" imgH="393480" progId="Equation.3">
                  <p:embed/>
                </p:oleObj>
              </mc:Choice>
              <mc:Fallback>
                <p:oleObj name="Formel" r:id="rId13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90600"/>
                        <a:ext cx="24272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89"/>
          <p:cNvSpPr txBox="1">
            <a:spLocks noChangeArrowheads="1"/>
          </p:cNvSpPr>
          <p:nvPr/>
        </p:nvSpPr>
        <p:spPr bwMode="auto">
          <a:xfrm>
            <a:off x="3048000" y="2819400"/>
            <a:ext cx="1135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err="1" smtClean="0"/>
              <a:t>Routdown</a:t>
            </a:r>
            <a:endParaRPr lang="de-DE" altLang="de-DE" dirty="0"/>
          </a:p>
        </p:txBody>
      </p:sp>
      <p:sp>
        <p:nvSpPr>
          <p:cNvPr id="2" name="Ellipse 1"/>
          <p:cNvSpPr/>
          <p:nvPr/>
        </p:nvSpPr>
        <p:spPr bwMode="auto">
          <a:xfrm>
            <a:off x="2895600" y="1828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2971800" y="2743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>
            <a:off x="3276600" y="1524000"/>
            <a:ext cx="3124200" cy="1295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>
            <a:endCxn id="2" idx="6"/>
          </p:cNvCxnSpPr>
          <p:nvPr/>
        </p:nvCxnSpPr>
        <p:spPr bwMode="auto">
          <a:xfrm flipH="1">
            <a:off x="3200400" y="1524000"/>
            <a:ext cx="32004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3810000" y="1371600"/>
            <a:ext cx="167640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27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A6E408-D033-45EF-A4E0-6BE7DB1C1150}" type="slidenum">
              <a:rPr lang="de-DE" altLang="de-DE" sz="1400">
                <a:latin typeface="Arial" charset="0"/>
              </a:rPr>
              <a:pPr/>
              <a:t>45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Common-Mode Verstärkung</a:t>
            </a:r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5061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45122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23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24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25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2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062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63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64" name="Line 12"/>
          <p:cNvSpPr>
            <a:spLocks noChangeShapeType="1"/>
          </p:cNvSpPr>
          <p:nvPr/>
        </p:nvSpPr>
        <p:spPr bwMode="auto">
          <a:xfrm flipH="1">
            <a:off x="685800" y="3211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5065" name="Group 13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45117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18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19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20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21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066" name="Line 19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67" name="Line 20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68" name="Line 22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5069" name="Group 37"/>
          <p:cNvGrpSpPr>
            <a:grpSpLocks/>
          </p:cNvGrpSpPr>
          <p:nvPr/>
        </p:nvGrpSpPr>
        <p:grpSpPr bwMode="auto">
          <a:xfrm flipH="1">
            <a:off x="2555875" y="1700213"/>
            <a:ext cx="504825" cy="431800"/>
            <a:chOff x="1020" y="2750"/>
            <a:chExt cx="318" cy="272"/>
          </a:xfrm>
        </p:grpSpPr>
        <p:sp>
          <p:nvSpPr>
            <p:cNvPr id="45112" name="Line 38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13" name="Line 39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14" name="Line 40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15" name="Line 41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16" name="Line 42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070" name="Oval 43"/>
          <p:cNvSpPr>
            <a:spLocks noChangeArrowheads="1"/>
          </p:cNvSpPr>
          <p:nvPr/>
        </p:nvSpPr>
        <p:spPr bwMode="auto">
          <a:xfrm>
            <a:off x="2627313" y="18446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5071" name="Group 44"/>
          <p:cNvGrpSpPr>
            <a:grpSpLocks/>
          </p:cNvGrpSpPr>
          <p:nvPr/>
        </p:nvGrpSpPr>
        <p:grpSpPr bwMode="auto">
          <a:xfrm flipH="1">
            <a:off x="1476375" y="1698625"/>
            <a:ext cx="504825" cy="431800"/>
            <a:chOff x="3470" y="3022"/>
            <a:chExt cx="318" cy="272"/>
          </a:xfrm>
        </p:grpSpPr>
        <p:grpSp>
          <p:nvGrpSpPr>
            <p:cNvPr id="45105" name="Group 45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5107" name="Line 46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08" name="Line 47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09" name="Line 48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10" name="Line 49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11" name="Line 50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5106" name="Oval 51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5072" name="Line 52"/>
          <p:cNvSpPr>
            <a:spLocks noChangeShapeType="1"/>
          </p:cNvSpPr>
          <p:nvPr/>
        </p:nvSpPr>
        <p:spPr bwMode="auto">
          <a:xfrm>
            <a:off x="1476375" y="21304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3" name="Line 53"/>
          <p:cNvSpPr>
            <a:spLocks noChangeShapeType="1"/>
          </p:cNvSpPr>
          <p:nvPr/>
        </p:nvSpPr>
        <p:spPr bwMode="auto">
          <a:xfrm>
            <a:off x="1476375" y="241776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4" name="Line 54"/>
          <p:cNvSpPr>
            <a:spLocks noChangeShapeType="1"/>
          </p:cNvSpPr>
          <p:nvPr/>
        </p:nvSpPr>
        <p:spPr bwMode="auto">
          <a:xfrm>
            <a:off x="1979613" y="1914525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5" name="Line 55"/>
          <p:cNvSpPr>
            <a:spLocks noChangeShapeType="1"/>
          </p:cNvSpPr>
          <p:nvPr/>
        </p:nvSpPr>
        <p:spPr bwMode="auto">
          <a:xfrm>
            <a:off x="2052638" y="19145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6" name="Line 56"/>
          <p:cNvSpPr>
            <a:spLocks noChangeShapeType="1"/>
          </p:cNvSpPr>
          <p:nvPr/>
        </p:nvSpPr>
        <p:spPr bwMode="auto">
          <a:xfrm>
            <a:off x="1476375" y="14827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7" name="Line 57"/>
          <p:cNvSpPr>
            <a:spLocks noChangeShapeType="1"/>
          </p:cNvSpPr>
          <p:nvPr/>
        </p:nvSpPr>
        <p:spPr bwMode="auto">
          <a:xfrm>
            <a:off x="1331913" y="1266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8" name="Line 58"/>
          <p:cNvSpPr>
            <a:spLocks noChangeShapeType="1"/>
          </p:cNvSpPr>
          <p:nvPr/>
        </p:nvSpPr>
        <p:spPr bwMode="auto">
          <a:xfrm flipV="1">
            <a:off x="1476375" y="12668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79" name="Line 59"/>
          <p:cNvSpPr>
            <a:spLocks noChangeShapeType="1"/>
          </p:cNvSpPr>
          <p:nvPr/>
        </p:nvSpPr>
        <p:spPr bwMode="auto">
          <a:xfrm>
            <a:off x="2051050" y="19161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0" name="Line 60"/>
          <p:cNvSpPr>
            <a:spLocks noChangeShapeType="1"/>
          </p:cNvSpPr>
          <p:nvPr/>
        </p:nvSpPr>
        <p:spPr bwMode="auto">
          <a:xfrm>
            <a:off x="305911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1" name="Line 61"/>
          <p:cNvSpPr>
            <a:spLocks noChangeShapeType="1"/>
          </p:cNvSpPr>
          <p:nvPr/>
        </p:nvSpPr>
        <p:spPr bwMode="auto">
          <a:xfrm>
            <a:off x="2914650" y="12684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2" name="Line 62"/>
          <p:cNvSpPr>
            <a:spLocks noChangeShapeType="1"/>
          </p:cNvSpPr>
          <p:nvPr/>
        </p:nvSpPr>
        <p:spPr bwMode="auto">
          <a:xfrm flipV="1">
            <a:off x="3059113" y="12684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3" name="Line 63"/>
          <p:cNvSpPr>
            <a:spLocks noChangeShapeType="1"/>
          </p:cNvSpPr>
          <p:nvPr/>
        </p:nvSpPr>
        <p:spPr bwMode="auto">
          <a:xfrm>
            <a:off x="305911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84" name="Line 64"/>
          <p:cNvSpPr>
            <a:spLocks noChangeShapeType="1"/>
          </p:cNvSpPr>
          <p:nvPr/>
        </p:nvSpPr>
        <p:spPr bwMode="auto">
          <a:xfrm>
            <a:off x="3059113" y="2420938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5085" name="Gerade Verbindung 75"/>
          <p:cNvCxnSpPr>
            <a:cxnSpLocks noChangeShapeType="1"/>
          </p:cNvCxnSpPr>
          <p:nvPr/>
        </p:nvCxnSpPr>
        <p:spPr bwMode="auto">
          <a:xfrm>
            <a:off x="395288" y="3716338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86" name="Gerade Verbindung 76"/>
          <p:cNvCxnSpPr>
            <a:cxnSpLocks noChangeShapeType="1"/>
          </p:cNvCxnSpPr>
          <p:nvPr/>
        </p:nvCxnSpPr>
        <p:spPr bwMode="auto">
          <a:xfrm>
            <a:off x="539750" y="3789363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87" name="Gerade Verbindung 77"/>
          <p:cNvCxnSpPr>
            <a:cxnSpLocks noChangeShapeType="1"/>
          </p:cNvCxnSpPr>
          <p:nvPr/>
        </p:nvCxnSpPr>
        <p:spPr bwMode="auto">
          <a:xfrm>
            <a:off x="684213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88" name="Gerade Verbindung 78"/>
          <p:cNvCxnSpPr>
            <a:cxnSpLocks noChangeShapeType="1"/>
          </p:cNvCxnSpPr>
          <p:nvPr/>
        </p:nvCxnSpPr>
        <p:spPr bwMode="auto">
          <a:xfrm>
            <a:off x="684213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89" name="Line 26"/>
          <p:cNvSpPr>
            <a:spLocks noChangeShapeType="1"/>
          </p:cNvSpPr>
          <p:nvPr/>
        </p:nvSpPr>
        <p:spPr bwMode="auto">
          <a:xfrm>
            <a:off x="539750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0" name="Line 12"/>
          <p:cNvSpPr>
            <a:spLocks noChangeShapeType="1"/>
          </p:cNvSpPr>
          <p:nvPr/>
        </p:nvSpPr>
        <p:spPr bwMode="auto">
          <a:xfrm flipH="1">
            <a:off x="3563938" y="3213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5091" name="Objekt 82"/>
          <p:cNvGraphicFramePr>
            <a:graphicFrameLocks noChangeAspect="1"/>
          </p:cNvGraphicFramePr>
          <p:nvPr/>
        </p:nvGraphicFramePr>
        <p:xfrm>
          <a:off x="250825" y="3284538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80" name="Formel" r:id="rId3" imgW="215806" imgH="228501" progId="Equation.3">
                  <p:embed/>
                </p:oleObj>
              </mc:Choice>
              <mc:Fallback>
                <p:oleObj name="Formel" r:id="rId3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4538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092" name="Gerade Verbindung 84"/>
          <p:cNvCxnSpPr>
            <a:cxnSpLocks noChangeShapeType="1"/>
          </p:cNvCxnSpPr>
          <p:nvPr/>
        </p:nvCxnSpPr>
        <p:spPr bwMode="auto">
          <a:xfrm>
            <a:off x="3563938" y="3716338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93" name="Gerade Verbindung 85"/>
          <p:cNvCxnSpPr>
            <a:cxnSpLocks noChangeShapeType="1"/>
          </p:cNvCxnSpPr>
          <p:nvPr/>
        </p:nvCxnSpPr>
        <p:spPr bwMode="auto">
          <a:xfrm>
            <a:off x="3708400" y="3789363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94" name="Gerade Verbindung 86"/>
          <p:cNvCxnSpPr>
            <a:cxnSpLocks noChangeShapeType="1"/>
          </p:cNvCxnSpPr>
          <p:nvPr/>
        </p:nvCxnSpPr>
        <p:spPr bwMode="auto">
          <a:xfrm>
            <a:off x="3851275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95" name="Gerade Verbindung 87"/>
          <p:cNvCxnSpPr>
            <a:cxnSpLocks noChangeShapeType="1"/>
          </p:cNvCxnSpPr>
          <p:nvPr/>
        </p:nvCxnSpPr>
        <p:spPr bwMode="auto">
          <a:xfrm>
            <a:off x="3851275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96" name="Line 26"/>
          <p:cNvSpPr>
            <a:spLocks noChangeShapeType="1"/>
          </p:cNvSpPr>
          <p:nvPr/>
        </p:nvSpPr>
        <p:spPr bwMode="auto">
          <a:xfrm>
            <a:off x="3708400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5097" name="Objekt 89"/>
          <p:cNvGraphicFramePr>
            <a:graphicFrameLocks noChangeAspect="1"/>
          </p:cNvGraphicFramePr>
          <p:nvPr/>
        </p:nvGraphicFramePr>
        <p:xfrm>
          <a:off x="3419475" y="3284538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81" name="Formel" r:id="rId5" imgW="215806" imgH="228501" progId="Equation.3">
                  <p:embed/>
                </p:oleObj>
              </mc:Choice>
              <mc:Fallback>
                <p:oleObj name="Formel" r:id="rId5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284538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98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99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100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5101" name="Gruppieren 93"/>
          <p:cNvGrpSpPr>
            <a:grpSpLocks/>
          </p:cNvGrpSpPr>
          <p:nvPr/>
        </p:nvGrpSpPr>
        <p:grpSpPr bwMode="auto">
          <a:xfrm>
            <a:off x="2195513" y="3789363"/>
            <a:ext cx="144462" cy="1152525"/>
            <a:chOff x="2051720" y="3140968"/>
            <a:chExt cx="144016" cy="1152450"/>
          </a:xfrm>
        </p:grpSpPr>
        <p:sp>
          <p:nvSpPr>
            <p:cNvPr id="45102" name="Rechteck 94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5103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104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068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AFE2AD-FAF9-4752-B127-0FC0674D14EF}" type="slidenum">
              <a:rPr lang="de-DE" altLang="de-DE" sz="1400">
                <a:latin typeface="Arial" charset="0"/>
              </a:rPr>
              <a:pPr/>
              <a:t>46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Common-Mode Verstärkung</a:t>
            </a:r>
          </a:p>
        </p:txBody>
      </p:sp>
      <p:sp>
        <p:nvSpPr>
          <p:cNvPr id="46085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46233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34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35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36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37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087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88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89" name="Line 12"/>
          <p:cNvSpPr>
            <a:spLocks noChangeShapeType="1"/>
          </p:cNvSpPr>
          <p:nvPr/>
        </p:nvSpPr>
        <p:spPr bwMode="auto">
          <a:xfrm flipH="1">
            <a:off x="685800" y="3211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090" name="Group 13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46228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29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30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31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32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091" name="Line 19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92" name="Line 20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93" name="Line 22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094" name="Group 37"/>
          <p:cNvGrpSpPr>
            <a:grpSpLocks/>
          </p:cNvGrpSpPr>
          <p:nvPr/>
        </p:nvGrpSpPr>
        <p:grpSpPr bwMode="auto">
          <a:xfrm flipH="1">
            <a:off x="2555875" y="1700213"/>
            <a:ext cx="504825" cy="431800"/>
            <a:chOff x="1020" y="2750"/>
            <a:chExt cx="318" cy="272"/>
          </a:xfrm>
        </p:grpSpPr>
        <p:sp>
          <p:nvSpPr>
            <p:cNvPr id="46223" name="Line 38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24" name="Line 39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25" name="Line 40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26" name="Line 41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27" name="Line 42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095" name="Oval 43"/>
          <p:cNvSpPr>
            <a:spLocks noChangeArrowheads="1"/>
          </p:cNvSpPr>
          <p:nvPr/>
        </p:nvSpPr>
        <p:spPr bwMode="auto">
          <a:xfrm>
            <a:off x="2627313" y="18446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6096" name="Group 44"/>
          <p:cNvGrpSpPr>
            <a:grpSpLocks/>
          </p:cNvGrpSpPr>
          <p:nvPr/>
        </p:nvGrpSpPr>
        <p:grpSpPr bwMode="auto">
          <a:xfrm flipH="1">
            <a:off x="1476375" y="1698625"/>
            <a:ext cx="504825" cy="431800"/>
            <a:chOff x="3470" y="3022"/>
            <a:chExt cx="318" cy="272"/>
          </a:xfrm>
        </p:grpSpPr>
        <p:grpSp>
          <p:nvGrpSpPr>
            <p:cNvPr id="46216" name="Group 45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6218" name="Line 46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19" name="Line 47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20" name="Line 48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21" name="Line 49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22" name="Line 50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6217" name="Oval 51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6097" name="Line 52"/>
          <p:cNvSpPr>
            <a:spLocks noChangeShapeType="1"/>
          </p:cNvSpPr>
          <p:nvPr/>
        </p:nvSpPr>
        <p:spPr bwMode="auto">
          <a:xfrm>
            <a:off x="1476375" y="21304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98" name="Line 53"/>
          <p:cNvSpPr>
            <a:spLocks noChangeShapeType="1"/>
          </p:cNvSpPr>
          <p:nvPr/>
        </p:nvSpPr>
        <p:spPr bwMode="auto">
          <a:xfrm>
            <a:off x="1476375" y="241776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99" name="Line 54"/>
          <p:cNvSpPr>
            <a:spLocks noChangeShapeType="1"/>
          </p:cNvSpPr>
          <p:nvPr/>
        </p:nvSpPr>
        <p:spPr bwMode="auto">
          <a:xfrm>
            <a:off x="1979613" y="1914525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0" name="Line 55"/>
          <p:cNvSpPr>
            <a:spLocks noChangeShapeType="1"/>
          </p:cNvSpPr>
          <p:nvPr/>
        </p:nvSpPr>
        <p:spPr bwMode="auto">
          <a:xfrm>
            <a:off x="2052638" y="19145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1" name="Line 56"/>
          <p:cNvSpPr>
            <a:spLocks noChangeShapeType="1"/>
          </p:cNvSpPr>
          <p:nvPr/>
        </p:nvSpPr>
        <p:spPr bwMode="auto">
          <a:xfrm>
            <a:off x="1476375" y="14827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2" name="Line 57"/>
          <p:cNvSpPr>
            <a:spLocks noChangeShapeType="1"/>
          </p:cNvSpPr>
          <p:nvPr/>
        </p:nvSpPr>
        <p:spPr bwMode="auto">
          <a:xfrm>
            <a:off x="1331913" y="1266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3" name="Line 58"/>
          <p:cNvSpPr>
            <a:spLocks noChangeShapeType="1"/>
          </p:cNvSpPr>
          <p:nvPr/>
        </p:nvSpPr>
        <p:spPr bwMode="auto">
          <a:xfrm flipV="1">
            <a:off x="1476375" y="12668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4" name="Line 59"/>
          <p:cNvSpPr>
            <a:spLocks noChangeShapeType="1"/>
          </p:cNvSpPr>
          <p:nvPr/>
        </p:nvSpPr>
        <p:spPr bwMode="auto">
          <a:xfrm>
            <a:off x="2051050" y="191611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5" name="Line 60"/>
          <p:cNvSpPr>
            <a:spLocks noChangeShapeType="1"/>
          </p:cNvSpPr>
          <p:nvPr/>
        </p:nvSpPr>
        <p:spPr bwMode="auto">
          <a:xfrm>
            <a:off x="305911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6" name="Line 61"/>
          <p:cNvSpPr>
            <a:spLocks noChangeShapeType="1"/>
          </p:cNvSpPr>
          <p:nvPr/>
        </p:nvSpPr>
        <p:spPr bwMode="auto">
          <a:xfrm>
            <a:off x="2914650" y="12684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7" name="Line 62"/>
          <p:cNvSpPr>
            <a:spLocks noChangeShapeType="1"/>
          </p:cNvSpPr>
          <p:nvPr/>
        </p:nvSpPr>
        <p:spPr bwMode="auto">
          <a:xfrm flipV="1">
            <a:off x="3059113" y="12684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8" name="Line 63"/>
          <p:cNvSpPr>
            <a:spLocks noChangeShapeType="1"/>
          </p:cNvSpPr>
          <p:nvPr/>
        </p:nvSpPr>
        <p:spPr bwMode="auto">
          <a:xfrm>
            <a:off x="305911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09" name="Line 64"/>
          <p:cNvSpPr>
            <a:spLocks noChangeShapeType="1"/>
          </p:cNvSpPr>
          <p:nvPr/>
        </p:nvSpPr>
        <p:spPr bwMode="auto">
          <a:xfrm>
            <a:off x="3059113" y="2420938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6110" name="Gerade Verbindung 75"/>
          <p:cNvCxnSpPr>
            <a:cxnSpLocks noChangeShapeType="1"/>
          </p:cNvCxnSpPr>
          <p:nvPr/>
        </p:nvCxnSpPr>
        <p:spPr bwMode="auto">
          <a:xfrm>
            <a:off x="395288" y="3716338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1" name="Gerade Verbindung 76"/>
          <p:cNvCxnSpPr>
            <a:cxnSpLocks noChangeShapeType="1"/>
          </p:cNvCxnSpPr>
          <p:nvPr/>
        </p:nvCxnSpPr>
        <p:spPr bwMode="auto">
          <a:xfrm>
            <a:off x="539750" y="3789363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2" name="Gerade Verbindung 77"/>
          <p:cNvCxnSpPr>
            <a:cxnSpLocks noChangeShapeType="1"/>
          </p:cNvCxnSpPr>
          <p:nvPr/>
        </p:nvCxnSpPr>
        <p:spPr bwMode="auto">
          <a:xfrm>
            <a:off x="684213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3" name="Gerade Verbindung 78"/>
          <p:cNvCxnSpPr>
            <a:cxnSpLocks noChangeShapeType="1"/>
          </p:cNvCxnSpPr>
          <p:nvPr/>
        </p:nvCxnSpPr>
        <p:spPr bwMode="auto">
          <a:xfrm>
            <a:off x="684213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14" name="Line 26"/>
          <p:cNvSpPr>
            <a:spLocks noChangeShapeType="1"/>
          </p:cNvSpPr>
          <p:nvPr/>
        </p:nvSpPr>
        <p:spPr bwMode="auto">
          <a:xfrm>
            <a:off x="539750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15" name="Line 12"/>
          <p:cNvSpPr>
            <a:spLocks noChangeShapeType="1"/>
          </p:cNvSpPr>
          <p:nvPr/>
        </p:nvSpPr>
        <p:spPr bwMode="auto">
          <a:xfrm flipH="1">
            <a:off x="3563938" y="3213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6116" name="Objekt 82"/>
          <p:cNvGraphicFramePr>
            <a:graphicFrameLocks noChangeAspect="1"/>
          </p:cNvGraphicFramePr>
          <p:nvPr/>
        </p:nvGraphicFramePr>
        <p:xfrm>
          <a:off x="250825" y="3284538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5" name="Formel" r:id="rId3" imgW="215806" imgH="228501" progId="Equation.3">
                  <p:embed/>
                </p:oleObj>
              </mc:Choice>
              <mc:Fallback>
                <p:oleObj name="Formel" r:id="rId3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4538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117" name="Gerade Verbindung 84"/>
          <p:cNvCxnSpPr>
            <a:cxnSpLocks noChangeShapeType="1"/>
          </p:cNvCxnSpPr>
          <p:nvPr/>
        </p:nvCxnSpPr>
        <p:spPr bwMode="auto">
          <a:xfrm>
            <a:off x="3563938" y="3716338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8" name="Gerade Verbindung 85"/>
          <p:cNvCxnSpPr>
            <a:cxnSpLocks noChangeShapeType="1"/>
          </p:cNvCxnSpPr>
          <p:nvPr/>
        </p:nvCxnSpPr>
        <p:spPr bwMode="auto">
          <a:xfrm>
            <a:off x="3708400" y="3789363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9" name="Gerade Verbindung 86"/>
          <p:cNvCxnSpPr>
            <a:cxnSpLocks noChangeShapeType="1"/>
          </p:cNvCxnSpPr>
          <p:nvPr/>
        </p:nvCxnSpPr>
        <p:spPr bwMode="auto">
          <a:xfrm>
            <a:off x="3851275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20" name="Gerade Verbindung 87"/>
          <p:cNvCxnSpPr>
            <a:cxnSpLocks noChangeShapeType="1"/>
          </p:cNvCxnSpPr>
          <p:nvPr/>
        </p:nvCxnSpPr>
        <p:spPr bwMode="auto">
          <a:xfrm>
            <a:off x="3851275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21" name="Line 26"/>
          <p:cNvSpPr>
            <a:spLocks noChangeShapeType="1"/>
          </p:cNvSpPr>
          <p:nvPr/>
        </p:nvSpPr>
        <p:spPr bwMode="auto">
          <a:xfrm>
            <a:off x="3708400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6122" name="Objekt 89"/>
          <p:cNvGraphicFramePr>
            <a:graphicFrameLocks noChangeAspect="1"/>
          </p:cNvGraphicFramePr>
          <p:nvPr/>
        </p:nvGraphicFramePr>
        <p:xfrm>
          <a:off x="3419475" y="3284538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6" name="Formel" r:id="rId5" imgW="215806" imgH="228501" progId="Equation.3">
                  <p:embed/>
                </p:oleObj>
              </mc:Choice>
              <mc:Fallback>
                <p:oleObj name="Formel" r:id="rId5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284538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3" name="Line 24"/>
          <p:cNvSpPr>
            <a:spLocks noChangeShapeType="1"/>
          </p:cNvSpPr>
          <p:nvPr/>
        </p:nvSpPr>
        <p:spPr bwMode="auto">
          <a:xfrm>
            <a:off x="226853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24" name="Line 25"/>
          <p:cNvSpPr>
            <a:spLocks noChangeShapeType="1"/>
          </p:cNvSpPr>
          <p:nvPr/>
        </p:nvSpPr>
        <p:spPr bwMode="auto">
          <a:xfrm>
            <a:off x="226853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25" name="Line 26"/>
          <p:cNvSpPr>
            <a:spLocks noChangeShapeType="1"/>
          </p:cNvSpPr>
          <p:nvPr/>
        </p:nvSpPr>
        <p:spPr bwMode="auto">
          <a:xfrm>
            <a:off x="212407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126" name="Gruppieren 93"/>
          <p:cNvGrpSpPr>
            <a:grpSpLocks/>
          </p:cNvGrpSpPr>
          <p:nvPr/>
        </p:nvGrpSpPr>
        <p:grpSpPr bwMode="auto">
          <a:xfrm>
            <a:off x="2195513" y="3789363"/>
            <a:ext cx="144462" cy="1152525"/>
            <a:chOff x="2051720" y="3140968"/>
            <a:chExt cx="144016" cy="1152450"/>
          </a:xfrm>
        </p:grpSpPr>
        <p:sp>
          <p:nvSpPr>
            <p:cNvPr id="46213" name="Rechteck 94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6214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15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46127" name="Gerade Verbindung 2"/>
          <p:cNvCxnSpPr>
            <a:cxnSpLocks noChangeShapeType="1"/>
          </p:cNvCxnSpPr>
          <p:nvPr/>
        </p:nvCxnSpPr>
        <p:spPr bwMode="auto">
          <a:xfrm>
            <a:off x="3708400" y="2205038"/>
            <a:ext cx="0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28" name="Gerade Verbindung mit Pfeil 5"/>
          <p:cNvCxnSpPr>
            <a:cxnSpLocks noChangeShapeType="1"/>
          </p:cNvCxnSpPr>
          <p:nvPr/>
        </p:nvCxnSpPr>
        <p:spPr bwMode="auto">
          <a:xfrm>
            <a:off x="3203575" y="2276475"/>
            <a:ext cx="4318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129" name="Group 166"/>
          <p:cNvGrpSpPr>
            <a:grpSpLocks/>
          </p:cNvGrpSpPr>
          <p:nvPr/>
        </p:nvGrpSpPr>
        <p:grpSpPr bwMode="auto">
          <a:xfrm>
            <a:off x="2700338" y="2565400"/>
            <a:ext cx="792162" cy="414338"/>
            <a:chOff x="1927" y="3067"/>
            <a:chExt cx="953" cy="499"/>
          </a:xfrm>
        </p:grpSpPr>
        <p:sp>
          <p:nvSpPr>
            <p:cNvPr id="46209" name="Freeform 160"/>
            <p:cNvSpPr>
              <a:spLocks/>
            </p:cNvSpPr>
            <p:nvPr/>
          </p:nvSpPr>
          <p:spPr bwMode="auto">
            <a:xfrm rot="591949">
              <a:off x="1927" y="3158"/>
              <a:ext cx="680" cy="91"/>
            </a:xfrm>
            <a:custGeom>
              <a:avLst/>
              <a:gdLst>
                <a:gd name="T0" fmla="*/ 0 w 680"/>
                <a:gd name="T1" fmla="*/ 91 h 91"/>
                <a:gd name="T2" fmla="*/ 91 w 680"/>
                <a:gd name="T3" fmla="*/ 0 h 91"/>
                <a:gd name="T4" fmla="*/ 590 w 680"/>
                <a:gd name="T5" fmla="*/ 0 h 91"/>
                <a:gd name="T6" fmla="*/ 680 w 680"/>
                <a:gd name="T7" fmla="*/ 91 h 91"/>
                <a:gd name="T8" fmla="*/ 0 w 680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" h="91">
                  <a:moveTo>
                    <a:pt x="0" y="91"/>
                  </a:moveTo>
                  <a:lnTo>
                    <a:pt x="91" y="0"/>
                  </a:lnTo>
                  <a:lnTo>
                    <a:pt x="590" y="0"/>
                  </a:lnTo>
                  <a:lnTo>
                    <a:pt x="68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cap="flat" cmpd="sng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10" name="Freeform 161"/>
            <p:cNvSpPr>
              <a:spLocks/>
            </p:cNvSpPr>
            <p:nvPr/>
          </p:nvSpPr>
          <p:spPr bwMode="auto">
            <a:xfrm rot="20981710" flipV="1">
              <a:off x="1927" y="3385"/>
              <a:ext cx="680" cy="91"/>
            </a:xfrm>
            <a:custGeom>
              <a:avLst/>
              <a:gdLst>
                <a:gd name="T0" fmla="*/ 0 w 680"/>
                <a:gd name="T1" fmla="*/ 91 h 91"/>
                <a:gd name="T2" fmla="*/ 91 w 680"/>
                <a:gd name="T3" fmla="*/ 0 h 91"/>
                <a:gd name="T4" fmla="*/ 590 w 680"/>
                <a:gd name="T5" fmla="*/ 0 h 91"/>
                <a:gd name="T6" fmla="*/ 680 w 680"/>
                <a:gd name="T7" fmla="*/ 91 h 91"/>
                <a:gd name="T8" fmla="*/ 0 w 680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" h="91">
                  <a:moveTo>
                    <a:pt x="0" y="91"/>
                  </a:moveTo>
                  <a:lnTo>
                    <a:pt x="91" y="0"/>
                  </a:lnTo>
                  <a:lnTo>
                    <a:pt x="590" y="0"/>
                  </a:lnTo>
                  <a:lnTo>
                    <a:pt x="68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cap="flat" cmpd="sng">
                  <a:solidFill>
                    <a:schemeClr val="tx1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11" name="Oval 162"/>
            <p:cNvSpPr>
              <a:spLocks noChangeArrowheads="1"/>
            </p:cNvSpPr>
            <p:nvPr/>
          </p:nvSpPr>
          <p:spPr bwMode="auto">
            <a:xfrm>
              <a:off x="2563" y="3067"/>
              <a:ext cx="317" cy="227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6212" name="Oval 165"/>
            <p:cNvSpPr>
              <a:spLocks noChangeArrowheads="1"/>
            </p:cNvSpPr>
            <p:nvPr/>
          </p:nvSpPr>
          <p:spPr bwMode="auto">
            <a:xfrm>
              <a:off x="2563" y="3339"/>
              <a:ext cx="317" cy="227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6130" name="Line 167"/>
          <p:cNvSpPr>
            <a:spLocks noChangeShapeType="1"/>
          </p:cNvSpPr>
          <p:nvPr/>
        </p:nvSpPr>
        <p:spPr bwMode="auto">
          <a:xfrm flipH="1">
            <a:off x="1908175" y="2781300"/>
            <a:ext cx="10080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6131" name="Objekt 1"/>
          <p:cNvGraphicFramePr>
            <a:graphicFrameLocks noChangeAspect="1"/>
          </p:cNvGraphicFramePr>
          <p:nvPr/>
        </p:nvGraphicFramePr>
        <p:xfrm>
          <a:off x="3697288" y="836613"/>
          <a:ext cx="14684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7" name="Formel" r:id="rId6" imgW="812447" imgH="228501" progId="Equation.3">
                  <p:embed/>
                </p:oleObj>
              </mc:Choice>
              <mc:Fallback>
                <p:oleObj name="Formel" r:id="rId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836613"/>
                        <a:ext cx="1468437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2" name="Rectangle 2"/>
          <p:cNvSpPr>
            <a:spLocks noChangeArrowheads="1"/>
          </p:cNvSpPr>
          <p:nvPr/>
        </p:nvSpPr>
        <p:spPr bwMode="auto">
          <a:xfrm>
            <a:off x="5580063" y="908050"/>
            <a:ext cx="2305050" cy="1296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33" name="Line 4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134" name="Group 73"/>
          <p:cNvGrpSpPr>
            <a:grpSpLocks/>
          </p:cNvGrpSpPr>
          <p:nvPr/>
        </p:nvGrpSpPr>
        <p:grpSpPr bwMode="auto">
          <a:xfrm flipH="1">
            <a:off x="5435600" y="2997200"/>
            <a:ext cx="504825" cy="431800"/>
            <a:chOff x="1020" y="2750"/>
            <a:chExt cx="318" cy="272"/>
          </a:xfrm>
        </p:grpSpPr>
        <p:sp>
          <p:nvSpPr>
            <p:cNvPr id="46204" name="Line 7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05" name="Line 7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06" name="Line 7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07" name="Line 7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08" name="Line 7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135" name="Line 79"/>
          <p:cNvSpPr>
            <a:spLocks noChangeShapeType="1"/>
          </p:cNvSpPr>
          <p:nvPr/>
        </p:nvSpPr>
        <p:spPr bwMode="auto">
          <a:xfrm>
            <a:off x="5940425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136" name="Group 81"/>
          <p:cNvGrpSpPr>
            <a:grpSpLocks/>
          </p:cNvGrpSpPr>
          <p:nvPr/>
        </p:nvGrpSpPr>
        <p:grpSpPr bwMode="auto">
          <a:xfrm>
            <a:off x="7523163" y="2998788"/>
            <a:ext cx="504825" cy="431800"/>
            <a:chOff x="1020" y="2750"/>
            <a:chExt cx="318" cy="272"/>
          </a:xfrm>
        </p:grpSpPr>
        <p:sp>
          <p:nvSpPr>
            <p:cNvPr id="46199" name="Line 8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00" name="Line 8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01" name="Line 8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02" name="Line 8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03" name="Line 8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137" name="Line 87"/>
          <p:cNvSpPr>
            <a:spLocks noChangeShapeType="1"/>
          </p:cNvSpPr>
          <p:nvPr/>
        </p:nvSpPr>
        <p:spPr bwMode="auto">
          <a:xfrm flipH="1">
            <a:off x="7523163" y="34305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38" name="Line 89"/>
          <p:cNvSpPr>
            <a:spLocks noChangeShapeType="1"/>
          </p:cNvSpPr>
          <p:nvPr/>
        </p:nvSpPr>
        <p:spPr bwMode="auto">
          <a:xfrm>
            <a:off x="5938838" y="37179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39" name="Line 91"/>
          <p:cNvSpPr>
            <a:spLocks noChangeShapeType="1"/>
          </p:cNvSpPr>
          <p:nvPr/>
        </p:nvSpPr>
        <p:spPr bwMode="auto">
          <a:xfrm>
            <a:off x="6731000" y="371792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0" name="Line 92"/>
          <p:cNvSpPr>
            <a:spLocks noChangeShapeType="1"/>
          </p:cNvSpPr>
          <p:nvPr/>
        </p:nvSpPr>
        <p:spPr bwMode="auto">
          <a:xfrm>
            <a:off x="6731000" y="458152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1" name="Line 93"/>
          <p:cNvSpPr>
            <a:spLocks noChangeShapeType="1"/>
          </p:cNvSpPr>
          <p:nvPr/>
        </p:nvSpPr>
        <p:spPr bwMode="auto">
          <a:xfrm>
            <a:off x="6586538" y="501332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2" name="Line 108"/>
          <p:cNvSpPr>
            <a:spLocks noChangeShapeType="1"/>
          </p:cNvSpPr>
          <p:nvPr/>
        </p:nvSpPr>
        <p:spPr bwMode="auto">
          <a:xfrm flipV="1">
            <a:off x="5940425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3" name="Line 109"/>
          <p:cNvSpPr>
            <a:spLocks noChangeShapeType="1"/>
          </p:cNvSpPr>
          <p:nvPr/>
        </p:nvSpPr>
        <p:spPr bwMode="auto">
          <a:xfrm>
            <a:off x="5795963" y="24209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4" name="Line 110"/>
          <p:cNvSpPr>
            <a:spLocks noChangeShapeType="1"/>
          </p:cNvSpPr>
          <p:nvPr/>
        </p:nvSpPr>
        <p:spPr bwMode="auto">
          <a:xfrm>
            <a:off x="7380288" y="24209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5" name="Line 111"/>
          <p:cNvSpPr>
            <a:spLocks noChangeShapeType="1"/>
          </p:cNvSpPr>
          <p:nvPr/>
        </p:nvSpPr>
        <p:spPr bwMode="auto">
          <a:xfrm>
            <a:off x="7524750" y="2420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6" name="Line 114"/>
          <p:cNvSpPr>
            <a:spLocks noChangeShapeType="1"/>
          </p:cNvSpPr>
          <p:nvPr/>
        </p:nvSpPr>
        <p:spPr bwMode="auto">
          <a:xfrm>
            <a:off x="6732588" y="2060575"/>
            <a:ext cx="0" cy="151288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7" name="Line 118"/>
          <p:cNvSpPr>
            <a:spLocks noChangeShapeType="1"/>
          </p:cNvSpPr>
          <p:nvPr/>
        </p:nvSpPr>
        <p:spPr bwMode="auto">
          <a:xfrm>
            <a:off x="6084888" y="2565400"/>
            <a:ext cx="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48" name="Line 119"/>
          <p:cNvSpPr>
            <a:spLocks noChangeShapeType="1"/>
          </p:cNvSpPr>
          <p:nvPr/>
        </p:nvSpPr>
        <p:spPr bwMode="auto">
          <a:xfrm>
            <a:off x="7667625" y="2565400"/>
            <a:ext cx="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149" name="Group 131"/>
          <p:cNvGrpSpPr>
            <a:grpSpLocks/>
          </p:cNvGrpSpPr>
          <p:nvPr/>
        </p:nvGrpSpPr>
        <p:grpSpPr bwMode="auto">
          <a:xfrm flipH="1">
            <a:off x="7021513" y="1343025"/>
            <a:ext cx="504825" cy="431800"/>
            <a:chOff x="1020" y="2750"/>
            <a:chExt cx="318" cy="272"/>
          </a:xfrm>
        </p:grpSpPr>
        <p:sp>
          <p:nvSpPr>
            <p:cNvPr id="46194" name="Line 13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95" name="Line 13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96" name="Line 13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97" name="Line 13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98" name="Line 13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150" name="Oval 137"/>
          <p:cNvSpPr>
            <a:spLocks noChangeArrowheads="1"/>
          </p:cNvSpPr>
          <p:nvPr/>
        </p:nvSpPr>
        <p:spPr bwMode="auto">
          <a:xfrm>
            <a:off x="7092950" y="148748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6151" name="Group 138"/>
          <p:cNvGrpSpPr>
            <a:grpSpLocks/>
          </p:cNvGrpSpPr>
          <p:nvPr/>
        </p:nvGrpSpPr>
        <p:grpSpPr bwMode="auto">
          <a:xfrm flipH="1">
            <a:off x="5942013" y="1341438"/>
            <a:ext cx="504825" cy="431800"/>
            <a:chOff x="3470" y="3022"/>
            <a:chExt cx="318" cy="272"/>
          </a:xfrm>
        </p:grpSpPr>
        <p:grpSp>
          <p:nvGrpSpPr>
            <p:cNvPr id="46187" name="Group 13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6189" name="Line 14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90" name="Line 14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91" name="Line 14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92" name="Line 14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93" name="Line 14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6188" name="Oval 14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6152" name="Line 146"/>
          <p:cNvSpPr>
            <a:spLocks noChangeShapeType="1"/>
          </p:cNvSpPr>
          <p:nvPr/>
        </p:nvSpPr>
        <p:spPr bwMode="auto">
          <a:xfrm>
            <a:off x="5942013" y="20605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53" name="Line 147"/>
          <p:cNvSpPr>
            <a:spLocks noChangeShapeType="1"/>
          </p:cNvSpPr>
          <p:nvPr/>
        </p:nvSpPr>
        <p:spPr bwMode="auto">
          <a:xfrm>
            <a:off x="6445250" y="155733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54" name="Line 148"/>
          <p:cNvSpPr>
            <a:spLocks noChangeShapeType="1"/>
          </p:cNvSpPr>
          <p:nvPr/>
        </p:nvSpPr>
        <p:spPr bwMode="auto">
          <a:xfrm>
            <a:off x="6518275" y="15573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55" name="Line 149"/>
          <p:cNvSpPr>
            <a:spLocks noChangeShapeType="1"/>
          </p:cNvSpPr>
          <p:nvPr/>
        </p:nvSpPr>
        <p:spPr bwMode="auto">
          <a:xfrm>
            <a:off x="5942013" y="11255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56" name="Line 150"/>
          <p:cNvSpPr>
            <a:spLocks noChangeShapeType="1"/>
          </p:cNvSpPr>
          <p:nvPr/>
        </p:nvSpPr>
        <p:spPr bwMode="auto">
          <a:xfrm>
            <a:off x="5797550" y="9096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57" name="Line 151"/>
          <p:cNvSpPr>
            <a:spLocks noChangeShapeType="1"/>
          </p:cNvSpPr>
          <p:nvPr/>
        </p:nvSpPr>
        <p:spPr bwMode="auto">
          <a:xfrm flipV="1">
            <a:off x="5942013" y="9096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58" name="Line 152"/>
          <p:cNvSpPr>
            <a:spLocks noChangeShapeType="1"/>
          </p:cNvSpPr>
          <p:nvPr/>
        </p:nvSpPr>
        <p:spPr bwMode="auto">
          <a:xfrm>
            <a:off x="6516688" y="155892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59" name="Line 153"/>
          <p:cNvSpPr>
            <a:spLocks noChangeShapeType="1"/>
          </p:cNvSpPr>
          <p:nvPr/>
        </p:nvSpPr>
        <p:spPr bwMode="auto">
          <a:xfrm>
            <a:off x="7524750" y="11271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0" name="Line 154"/>
          <p:cNvSpPr>
            <a:spLocks noChangeShapeType="1"/>
          </p:cNvSpPr>
          <p:nvPr/>
        </p:nvSpPr>
        <p:spPr bwMode="auto">
          <a:xfrm>
            <a:off x="7380288" y="9112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1" name="Line 155"/>
          <p:cNvSpPr>
            <a:spLocks noChangeShapeType="1"/>
          </p:cNvSpPr>
          <p:nvPr/>
        </p:nvSpPr>
        <p:spPr bwMode="auto">
          <a:xfrm flipV="1">
            <a:off x="7524750" y="9112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2" name="Line 156"/>
          <p:cNvSpPr>
            <a:spLocks noChangeShapeType="1"/>
          </p:cNvSpPr>
          <p:nvPr/>
        </p:nvSpPr>
        <p:spPr bwMode="auto">
          <a:xfrm>
            <a:off x="5942013" y="17732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3" name="Line 157"/>
          <p:cNvSpPr>
            <a:spLocks noChangeShapeType="1"/>
          </p:cNvSpPr>
          <p:nvPr/>
        </p:nvSpPr>
        <p:spPr bwMode="auto">
          <a:xfrm>
            <a:off x="7524750" y="17732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4" name="Line 158"/>
          <p:cNvSpPr>
            <a:spLocks noChangeShapeType="1"/>
          </p:cNvSpPr>
          <p:nvPr/>
        </p:nvSpPr>
        <p:spPr bwMode="auto">
          <a:xfrm>
            <a:off x="5795963" y="18446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5" name="Line 159"/>
          <p:cNvSpPr>
            <a:spLocks noChangeShapeType="1"/>
          </p:cNvSpPr>
          <p:nvPr/>
        </p:nvSpPr>
        <p:spPr bwMode="auto">
          <a:xfrm>
            <a:off x="7667625" y="18446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6" name="Line 24"/>
          <p:cNvSpPr>
            <a:spLocks noChangeShapeType="1"/>
          </p:cNvSpPr>
          <p:nvPr/>
        </p:nvSpPr>
        <p:spPr bwMode="auto">
          <a:xfrm>
            <a:off x="6732588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7" name="Line 25"/>
          <p:cNvSpPr>
            <a:spLocks noChangeShapeType="1"/>
          </p:cNvSpPr>
          <p:nvPr/>
        </p:nvSpPr>
        <p:spPr bwMode="auto">
          <a:xfrm>
            <a:off x="6732588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68" name="Line 26"/>
          <p:cNvSpPr>
            <a:spLocks noChangeShapeType="1"/>
          </p:cNvSpPr>
          <p:nvPr/>
        </p:nvSpPr>
        <p:spPr bwMode="auto">
          <a:xfrm>
            <a:off x="6588125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169" name="Gruppieren 201"/>
          <p:cNvGrpSpPr>
            <a:grpSpLocks/>
          </p:cNvGrpSpPr>
          <p:nvPr/>
        </p:nvGrpSpPr>
        <p:grpSpPr bwMode="auto">
          <a:xfrm>
            <a:off x="6659563" y="3789363"/>
            <a:ext cx="144462" cy="1152525"/>
            <a:chOff x="2051720" y="3140968"/>
            <a:chExt cx="144016" cy="1152450"/>
          </a:xfrm>
        </p:grpSpPr>
        <p:sp>
          <p:nvSpPr>
            <p:cNvPr id="46184" name="Rechteck 202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6185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86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170" name="Line 12"/>
          <p:cNvSpPr>
            <a:spLocks noChangeShapeType="1"/>
          </p:cNvSpPr>
          <p:nvPr/>
        </p:nvSpPr>
        <p:spPr bwMode="auto">
          <a:xfrm flipH="1">
            <a:off x="5149850" y="32131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6171" name="Gerade Verbindung 75"/>
          <p:cNvCxnSpPr>
            <a:cxnSpLocks noChangeShapeType="1"/>
          </p:cNvCxnSpPr>
          <p:nvPr/>
        </p:nvCxnSpPr>
        <p:spPr bwMode="auto">
          <a:xfrm>
            <a:off x="4859338" y="371792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72" name="Gerade Verbindung 76"/>
          <p:cNvCxnSpPr>
            <a:cxnSpLocks noChangeShapeType="1"/>
          </p:cNvCxnSpPr>
          <p:nvPr/>
        </p:nvCxnSpPr>
        <p:spPr bwMode="auto">
          <a:xfrm>
            <a:off x="5003800" y="379095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73" name="Gerade Verbindung 77"/>
          <p:cNvCxnSpPr>
            <a:cxnSpLocks noChangeShapeType="1"/>
          </p:cNvCxnSpPr>
          <p:nvPr/>
        </p:nvCxnSpPr>
        <p:spPr bwMode="auto">
          <a:xfrm>
            <a:off x="5148263" y="379095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74" name="Gerade Verbindung 78"/>
          <p:cNvCxnSpPr>
            <a:cxnSpLocks noChangeShapeType="1"/>
          </p:cNvCxnSpPr>
          <p:nvPr/>
        </p:nvCxnSpPr>
        <p:spPr bwMode="auto">
          <a:xfrm>
            <a:off x="5148263" y="3214688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75" name="Line 26"/>
          <p:cNvSpPr>
            <a:spLocks noChangeShapeType="1"/>
          </p:cNvSpPr>
          <p:nvPr/>
        </p:nvSpPr>
        <p:spPr bwMode="auto">
          <a:xfrm>
            <a:off x="5003800" y="429418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176" name="Line 12"/>
          <p:cNvSpPr>
            <a:spLocks noChangeShapeType="1"/>
          </p:cNvSpPr>
          <p:nvPr/>
        </p:nvSpPr>
        <p:spPr bwMode="auto">
          <a:xfrm flipH="1">
            <a:off x="8027988" y="32146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6177" name="Objekt 82"/>
          <p:cNvGraphicFramePr>
            <a:graphicFrameLocks noChangeAspect="1"/>
          </p:cNvGraphicFramePr>
          <p:nvPr/>
        </p:nvGraphicFramePr>
        <p:xfrm>
          <a:off x="4714875" y="3286125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8" name="Formel" r:id="rId8" imgW="215806" imgH="228501" progId="Equation.3">
                  <p:embed/>
                </p:oleObj>
              </mc:Choice>
              <mc:Fallback>
                <p:oleObj name="Formel" r:id="rId8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286125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178" name="Gerade Verbindung 84"/>
          <p:cNvCxnSpPr>
            <a:cxnSpLocks noChangeShapeType="1"/>
          </p:cNvCxnSpPr>
          <p:nvPr/>
        </p:nvCxnSpPr>
        <p:spPr bwMode="auto">
          <a:xfrm>
            <a:off x="8027988" y="3717925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79" name="Gerade Verbindung 85"/>
          <p:cNvCxnSpPr>
            <a:cxnSpLocks noChangeShapeType="1"/>
          </p:cNvCxnSpPr>
          <p:nvPr/>
        </p:nvCxnSpPr>
        <p:spPr bwMode="auto">
          <a:xfrm>
            <a:off x="8172450" y="3790950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80" name="Gerade Verbindung 86"/>
          <p:cNvCxnSpPr>
            <a:cxnSpLocks noChangeShapeType="1"/>
          </p:cNvCxnSpPr>
          <p:nvPr/>
        </p:nvCxnSpPr>
        <p:spPr bwMode="auto">
          <a:xfrm>
            <a:off x="8315325" y="379095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81" name="Gerade Verbindung 87"/>
          <p:cNvCxnSpPr>
            <a:cxnSpLocks noChangeShapeType="1"/>
          </p:cNvCxnSpPr>
          <p:nvPr/>
        </p:nvCxnSpPr>
        <p:spPr bwMode="auto">
          <a:xfrm>
            <a:off x="8315325" y="3214688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82" name="Line 26"/>
          <p:cNvSpPr>
            <a:spLocks noChangeShapeType="1"/>
          </p:cNvSpPr>
          <p:nvPr/>
        </p:nvSpPr>
        <p:spPr bwMode="auto">
          <a:xfrm>
            <a:off x="8172450" y="429418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6183" name="Objekt 89"/>
          <p:cNvGraphicFramePr>
            <a:graphicFrameLocks noChangeAspect="1"/>
          </p:cNvGraphicFramePr>
          <p:nvPr/>
        </p:nvGraphicFramePr>
        <p:xfrm>
          <a:off x="7883525" y="3286125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9" name="Formel" r:id="rId9" imgW="215806" imgH="228501" progId="Equation.3">
                  <p:embed/>
                </p:oleObj>
              </mc:Choice>
              <mc:Fallback>
                <p:oleObj name="Formel" r:id="rId9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3286125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6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C62F70-51A4-4071-9BAA-600FAC129454}" type="slidenum">
              <a:rPr lang="de-DE" altLang="de-DE" sz="1400">
                <a:latin typeface="Arial" charset="0"/>
              </a:rPr>
              <a:pPr/>
              <a:t>47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Common-Mode Verstärkung</a:t>
            </a:r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 flipH="1">
            <a:off x="973138" y="2995613"/>
            <a:ext cx="504825" cy="431800"/>
            <a:chOff x="1020" y="2750"/>
            <a:chExt cx="318" cy="272"/>
          </a:xfrm>
        </p:grpSpPr>
        <p:sp>
          <p:nvSpPr>
            <p:cNvPr id="47197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98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99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200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201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10" name="Line 10"/>
          <p:cNvSpPr>
            <a:spLocks noChangeShapeType="1"/>
          </p:cNvSpPr>
          <p:nvPr/>
        </p:nvSpPr>
        <p:spPr bwMode="auto">
          <a:xfrm>
            <a:off x="1477963" y="3427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Line 11"/>
          <p:cNvSpPr>
            <a:spLocks noChangeShapeType="1"/>
          </p:cNvSpPr>
          <p:nvPr/>
        </p:nvSpPr>
        <p:spPr bwMode="auto">
          <a:xfrm flipV="1">
            <a:off x="1477963" y="2490788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12" name="Group 13"/>
          <p:cNvGrpSpPr>
            <a:grpSpLocks/>
          </p:cNvGrpSpPr>
          <p:nvPr/>
        </p:nvGrpSpPr>
        <p:grpSpPr bwMode="auto">
          <a:xfrm>
            <a:off x="3060700" y="2997200"/>
            <a:ext cx="504825" cy="431800"/>
            <a:chOff x="1020" y="2750"/>
            <a:chExt cx="318" cy="272"/>
          </a:xfrm>
        </p:grpSpPr>
        <p:sp>
          <p:nvSpPr>
            <p:cNvPr id="47192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93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94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95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96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13" name="Line 19"/>
          <p:cNvSpPr>
            <a:spLocks noChangeShapeType="1"/>
          </p:cNvSpPr>
          <p:nvPr/>
        </p:nvSpPr>
        <p:spPr bwMode="auto">
          <a:xfrm flipH="1">
            <a:off x="3060700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4" name="Line 20"/>
          <p:cNvSpPr>
            <a:spLocks noChangeShapeType="1"/>
          </p:cNvSpPr>
          <p:nvPr/>
        </p:nvSpPr>
        <p:spPr bwMode="auto">
          <a:xfrm flipH="1" flipV="1">
            <a:off x="3060700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5" name="Line 22"/>
          <p:cNvSpPr>
            <a:spLocks noChangeShapeType="1"/>
          </p:cNvSpPr>
          <p:nvPr/>
        </p:nvSpPr>
        <p:spPr bwMode="auto">
          <a:xfrm>
            <a:off x="1476375" y="37163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6" name="Line 41"/>
          <p:cNvSpPr>
            <a:spLocks noChangeShapeType="1"/>
          </p:cNvSpPr>
          <p:nvPr/>
        </p:nvSpPr>
        <p:spPr bwMode="auto">
          <a:xfrm>
            <a:off x="2268538" y="2349500"/>
            <a:ext cx="0" cy="115093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17" name="Group 44"/>
          <p:cNvGrpSpPr>
            <a:grpSpLocks/>
          </p:cNvGrpSpPr>
          <p:nvPr/>
        </p:nvGrpSpPr>
        <p:grpSpPr bwMode="auto">
          <a:xfrm flipH="1">
            <a:off x="5219700" y="2997200"/>
            <a:ext cx="504825" cy="431800"/>
            <a:chOff x="1020" y="2750"/>
            <a:chExt cx="318" cy="272"/>
          </a:xfrm>
        </p:grpSpPr>
        <p:sp>
          <p:nvSpPr>
            <p:cNvPr id="47187" name="Line 4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8" name="Line 4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9" name="Line 4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90" name="Line 4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91" name="Line 4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18" name="Line 50"/>
          <p:cNvSpPr>
            <a:spLocks noChangeShapeType="1"/>
          </p:cNvSpPr>
          <p:nvPr/>
        </p:nvSpPr>
        <p:spPr bwMode="auto">
          <a:xfrm>
            <a:off x="5724525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9" name="Line 51"/>
          <p:cNvSpPr>
            <a:spLocks noChangeShapeType="1"/>
          </p:cNvSpPr>
          <p:nvPr/>
        </p:nvSpPr>
        <p:spPr bwMode="auto">
          <a:xfrm flipV="1">
            <a:off x="5724525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20" name="Group 53"/>
          <p:cNvGrpSpPr>
            <a:grpSpLocks/>
          </p:cNvGrpSpPr>
          <p:nvPr/>
        </p:nvGrpSpPr>
        <p:grpSpPr bwMode="auto">
          <a:xfrm>
            <a:off x="7323138" y="2997200"/>
            <a:ext cx="504825" cy="431800"/>
            <a:chOff x="1020" y="2750"/>
            <a:chExt cx="318" cy="272"/>
          </a:xfrm>
        </p:grpSpPr>
        <p:sp>
          <p:nvSpPr>
            <p:cNvPr id="47182" name="Line 5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3" name="Line 5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4" name="Line 5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5" name="Line 5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6" name="Line 5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21" name="Line 60"/>
          <p:cNvSpPr>
            <a:spLocks noChangeShapeType="1"/>
          </p:cNvSpPr>
          <p:nvPr/>
        </p:nvSpPr>
        <p:spPr bwMode="auto">
          <a:xfrm flipH="1" flipV="1">
            <a:off x="7321550" y="2495550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2" name="Line 75"/>
          <p:cNvSpPr>
            <a:spLocks noChangeShapeType="1"/>
          </p:cNvSpPr>
          <p:nvPr/>
        </p:nvSpPr>
        <p:spPr bwMode="auto">
          <a:xfrm>
            <a:off x="6515100" y="2351088"/>
            <a:ext cx="0" cy="1150937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3" name="Line 79"/>
          <p:cNvSpPr>
            <a:spLocks noChangeShapeType="1"/>
          </p:cNvSpPr>
          <p:nvPr/>
        </p:nvSpPr>
        <p:spPr bwMode="auto">
          <a:xfrm>
            <a:off x="5867400" y="2349500"/>
            <a:ext cx="0" cy="574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4" name="Line 80"/>
          <p:cNvSpPr>
            <a:spLocks noChangeShapeType="1"/>
          </p:cNvSpPr>
          <p:nvPr/>
        </p:nvSpPr>
        <p:spPr bwMode="auto">
          <a:xfrm>
            <a:off x="7178675" y="2351088"/>
            <a:ext cx="0" cy="574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125" name="Object 81"/>
          <p:cNvGraphicFramePr>
            <a:graphicFrameLocks noChangeAspect="1"/>
          </p:cNvGraphicFramePr>
          <p:nvPr/>
        </p:nvGraphicFramePr>
        <p:xfrm>
          <a:off x="5940425" y="2349500"/>
          <a:ext cx="257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78" name="Formel" r:id="rId3" imgW="114151" imgH="215619" progId="Equation.3">
                  <p:embed/>
                </p:oleObj>
              </mc:Choice>
              <mc:Fallback>
                <p:oleObj name="Formel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349500"/>
                        <a:ext cx="2571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82"/>
          <p:cNvGraphicFramePr>
            <a:graphicFrameLocks noChangeAspect="1"/>
          </p:cNvGraphicFramePr>
          <p:nvPr/>
        </p:nvGraphicFramePr>
        <p:xfrm>
          <a:off x="6804025" y="2349500"/>
          <a:ext cx="285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79" name="Formel" r:id="rId5" imgW="126780" imgH="215526" progId="Equation.3">
                  <p:embed/>
                </p:oleObj>
              </mc:Choice>
              <mc:Fallback>
                <p:oleObj name="Formel" r:id="rId5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349500"/>
                        <a:ext cx="285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83"/>
          <p:cNvGraphicFramePr>
            <a:graphicFrameLocks noChangeAspect="1"/>
          </p:cNvGraphicFramePr>
          <p:nvPr/>
        </p:nvGraphicFramePr>
        <p:xfrm>
          <a:off x="5129213" y="5516563"/>
          <a:ext cx="36401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0" name="Formel" r:id="rId7" imgW="1511300" imgH="228600" progId="Equation.3">
                  <p:embed/>
                </p:oleObj>
              </mc:Choice>
              <mc:Fallback>
                <p:oleObj name="Formel" r:id="rId7" imgW="151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5516563"/>
                        <a:ext cx="36401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8" name="Line 12"/>
          <p:cNvSpPr>
            <a:spLocks noChangeShapeType="1"/>
          </p:cNvSpPr>
          <p:nvPr/>
        </p:nvSpPr>
        <p:spPr bwMode="auto">
          <a:xfrm flipH="1">
            <a:off x="685800" y="3211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29" name="Gerade Verbindung 86"/>
          <p:cNvCxnSpPr>
            <a:cxnSpLocks noChangeShapeType="1"/>
          </p:cNvCxnSpPr>
          <p:nvPr/>
        </p:nvCxnSpPr>
        <p:spPr bwMode="auto">
          <a:xfrm>
            <a:off x="395288" y="3716338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30" name="Gerade Verbindung 87"/>
          <p:cNvCxnSpPr>
            <a:cxnSpLocks noChangeShapeType="1"/>
          </p:cNvCxnSpPr>
          <p:nvPr/>
        </p:nvCxnSpPr>
        <p:spPr bwMode="auto">
          <a:xfrm>
            <a:off x="539750" y="3789363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31" name="Gerade Verbindung 88"/>
          <p:cNvCxnSpPr>
            <a:cxnSpLocks noChangeShapeType="1"/>
          </p:cNvCxnSpPr>
          <p:nvPr/>
        </p:nvCxnSpPr>
        <p:spPr bwMode="auto">
          <a:xfrm>
            <a:off x="684213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32" name="Gerade Verbindung 89"/>
          <p:cNvCxnSpPr>
            <a:cxnSpLocks noChangeShapeType="1"/>
          </p:cNvCxnSpPr>
          <p:nvPr/>
        </p:nvCxnSpPr>
        <p:spPr bwMode="auto">
          <a:xfrm>
            <a:off x="684213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33" name="Line 26"/>
          <p:cNvSpPr>
            <a:spLocks noChangeShapeType="1"/>
          </p:cNvSpPr>
          <p:nvPr/>
        </p:nvSpPr>
        <p:spPr bwMode="auto">
          <a:xfrm>
            <a:off x="539750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4" name="Line 12"/>
          <p:cNvSpPr>
            <a:spLocks noChangeShapeType="1"/>
          </p:cNvSpPr>
          <p:nvPr/>
        </p:nvSpPr>
        <p:spPr bwMode="auto">
          <a:xfrm flipH="1">
            <a:off x="3563938" y="3213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135" name="Objekt 92"/>
          <p:cNvGraphicFramePr>
            <a:graphicFrameLocks noChangeAspect="1"/>
          </p:cNvGraphicFramePr>
          <p:nvPr/>
        </p:nvGraphicFramePr>
        <p:xfrm>
          <a:off x="250825" y="3284538"/>
          <a:ext cx="390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1" name="Formel" r:id="rId9" imgW="215806" imgH="228501" progId="Equation.3">
                  <p:embed/>
                </p:oleObj>
              </mc:Choice>
              <mc:Fallback>
                <p:oleObj name="Formel" r:id="rId9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4538"/>
                        <a:ext cx="390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136" name="Gerade Verbindung 93"/>
          <p:cNvCxnSpPr>
            <a:cxnSpLocks noChangeShapeType="1"/>
          </p:cNvCxnSpPr>
          <p:nvPr/>
        </p:nvCxnSpPr>
        <p:spPr bwMode="auto">
          <a:xfrm>
            <a:off x="3563938" y="3716338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37" name="Gerade Verbindung 94"/>
          <p:cNvCxnSpPr>
            <a:cxnSpLocks noChangeShapeType="1"/>
          </p:cNvCxnSpPr>
          <p:nvPr/>
        </p:nvCxnSpPr>
        <p:spPr bwMode="auto">
          <a:xfrm>
            <a:off x="3708400" y="3789363"/>
            <a:ext cx="2873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38" name="Gerade Verbindung 95"/>
          <p:cNvCxnSpPr>
            <a:cxnSpLocks noChangeShapeType="1"/>
          </p:cNvCxnSpPr>
          <p:nvPr/>
        </p:nvCxnSpPr>
        <p:spPr bwMode="auto">
          <a:xfrm>
            <a:off x="3851275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39" name="Gerade Verbindung 96"/>
          <p:cNvCxnSpPr>
            <a:cxnSpLocks noChangeShapeType="1"/>
          </p:cNvCxnSpPr>
          <p:nvPr/>
        </p:nvCxnSpPr>
        <p:spPr bwMode="auto">
          <a:xfrm>
            <a:off x="3851275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40" name="Line 26"/>
          <p:cNvSpPr>
            <a:spLocks noChangeShapeType="1"/>
          </p:cNvSpPr>
          <p:nvPr/>
        </p:nvSpPr>
        <p:spPr bwMode="auto">
          <a:xfrm>
            <a:off x="3708400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1" name="Line 24"/>
          <p:cNvSpPr>
            <a:spLocks noChangeShapeType="1"/>
          </p:cNvSpPr>
          <p:nvPr/>
        </p:nvSpPr>
        <p:spPr bwMode="auto">
          <a:xfrm>
            <a:off x="1476375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2" name="Line 25"/>
          <p:cNvSpPr>
            <a:spLocks noChangeShapeType="1"/>
          </p:cNvSpPr>
          <p:nvPr/>
        </p:nvSpPr>
        <p:spPr bwMode="auto">
          <a:xfrm>
            <a:off x="1476375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3" name="Line 26"/>
          <p:cNvSpPr>
            <a:spLocks noChangeShapeType="1"/>
          </p:cNvSpPr>
          <p:nvPr/>
        </p:nvSpPr>
        <p:spPr bwMode="auto">
          <a:xfrm>
            <a:off x="1331913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44" name="Gruppieren 101"/>
          <p:cNvGrpSpPr>
            <a:grpSpLocks/>
          </p:cNvGrpSpPr>
          <p:nvPr/>
        </p:nvGrpSpPr>
        <p:grpSpPr bwMode="auto">
          <a:xfrm>
            <a:off x="1403350" y="3789363"/>
            <a:ext cx="142875" cy="1152525"/>
            <a:chOff x="2051720" y="3140968"/>
            <a:chExt cx="144016" cy="1152450"/>
          </a:xfrm>
        </p:grpSpPr>
        <p:sp>
          <p:nvSpPr>
            <p:cNvPr id="47179" name="Rechteck 102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180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1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45" name="Line 24"/>
          <p:cNvSpPr>
            <a:spLocks noChangeShapeType="1"/>
          </p:cNvSpPr>
          <p:nvPr/>
        </p:nvSpPr>
        <p:spPr bwMode="auto">
          <a:xfrm>
            <a:off x="3059113" y="37163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6" name="Line 25"/>
          <p:cNvSpPr>
            <a:spLocks noChangeShapeType="1"/>
          </p:cNvSpPr>
          <p:nvPr/>
        </p:nvSpPr>
        <p:spPr bwMode="auto">
          <a:xfrm>
            <a:off x="3059113" y="45799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7" name="Line 26"/>
          <p:cNvSpPr>
            <a:spLocks noChangeShapeType="1"/>
          </p:cNvSpPr>
          <p:nvPr/>
        </p:nvSpPr>
        <p:spPr bwMode="auto">
          <a:xfrm>
            <a:off x="2914650" y="50117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48" name="Gruppieren 108"/>
          <p:cNvGrpSpPr>
            <a:grpSpLocks/>
          </p:cNvGrpSpPr>
          <p:nvPr/>
        </p:nvGrpSpPr>
        <p:grpSpPr bwMode="auto">
          <a:xfrm>
            <a:off x="2987675" y="3789363"/>
            <a:ext cx="142875" cy="1152525"/>
            <a:chOff x="2051720" y="3140968"/>
            <a:chExt cx="144016" cy="1152450"/>
          </a:xfrm>
        </p:grpSpPr>
        <p:sp>
          <p:nvSpPr>
            <p:cNvPr id="47176" name="Rechteck 109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177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8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49" name="Line 10"/>
          <p:cNvSpPr>
            <a:spLocks noChangeShapeType="1"/>
          </p:cNvSpPr>
          <p:nvPr/>
        </p:nvSpPr>
        <p:spPr bwMode="auto">
          <a:xfrm>
            <a:off x="5724525" y="3716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50" name="Line 24"/>
          <p:cNvSpPr>
            <a:spLocks noChangeShapeType="1"/>
          </p:cNvSpPr>
          <p:nvPr/>
        </p:nvSpPr>
        <p:spPr bwMode="auto">
          <a:xfrm>
            <a:off x="5722938" y="400685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51" name="Line 25"/>
          <p:cNvSpPr>
            <a:spLocks noChangeShapeType="1"/>
          </p:cNvSpPr>
          <p:nvPr/>
        </p:nvSpPr>
        <p:spPr bwMode="auto">
          <a:xfrm>
            <a:off x="5722938" y="487045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52" name="Line 26"/>
          <p:cNvSpPr>
            <a:spLocks noChangeShapeType="1"/>
          </p:cNvSpPr>
          <p:nvPr/>
        </p:nvSpPr>
        <p:spPr bwMode="auto">
          <a:xfrm>
            <a:off x="5578475" y="53022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53" name="Gruppieren 117"/>
          <p:cNvGrpSpPr>
            <a:grpSpLocks/>
          </p:cNvGrpSpPr>
          <p:nvPr/>
        </p:nvGrpSpPr>
        <p:grpSpPr bwMode="auto">
          <a:xfrm>
            <a:off x="5649913" y="4079875"/>
            <a:ext cx="144462" cy="1152525"/>
            <a:chOff x="2051720" y="3140968"/>
            <a:chExt cx="144016" cy="1152450"/>
          </a:xfrm>
        </p:grpSpPr>
        <p:sp>
          <p:nvSpPr>
            <p:cNvPr id="47173" name="Rechteck 118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174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5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54" name="Line 26"/>
          <p:cNvSpPr>
            <a:spLocks noChangeShapeType="1"/>
          </p:cNvSpPr>
          <p:nvPr/>
        </p:nvSpPr>
        <p:spPr bwMode="auto">
          <a:xfrm>
            <a:off x="7162800" y="53006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55" name="Rechteck 128"/>
          <p:cNvSpPr>
            <a:spLocks noChangeArrowheads="1"/>
          </p:cNvSpPr>
          <p:nvPr/>
        </p:nvSpPr>
        <p:spPr bwMode="auto">
          <a:xfrm>
            <a:off x="7235825" y="4508500"/>
            <a:ext cx="144463" cy="433388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56" name="Line 138"/>
          <p:cNvSpPr>
            <a:spLocks noChangeShapeType="1"/>
          </p:cNvSpPr>
          <p:nvPr/>
        </p:nvSpPr>
        <p:spPr bwMode="auto">
          <a:xfrm>
            <a:off x="7308850" y="4941888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57" name="Line 12"/>
          <p:cNvSpPr>
            <a:spLocks noChangeShapeType="1"/>
          </p:cNvSpPr>
          <p:nvPr/>
        </p:nvSpPr>
        <p:spPr bwMode="auto">
          <a:xfrm flipH="1">
            <a:off x="4933950" y="3211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58" name="Gerade Verbindung 132"/>
          <p:cNvCxnSpPr>
            <a:cxnSpLocks noChangeShapeType="1"/>
          </p:cNvCxnSpPr>
          <p:nvPr/>
        </p:nvCxnSpPr>
        <p:spPr bwMode="auto">
          <a:xfrm>
            <a:off x="4643438" y="3716338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59" name="Gerade Verbindung 133"/>
          <p:cNvCxnSpPr>
            <a:cxnSpLocks noChangeShapeType="1"/>
          </p:cNvCxnSpPr>
          <p:nvPr/>
        </p:nvCxnSpPr>
        <p:spPr bwMode="auto">
          <a:xfrm>
            <a:off x="4787900" y="3789363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60" name="Gerade Verbindung 134"/>
          <p:cNvCxnSpPr>
            <a:cxnSpLocks noChangeShapeType="1"/>
          </p:cNvCxnSpPr>
          <p:nvPr/>
        </p:nvCxnSpPr>
        <p:spPr bwMode="auto">
          <a:xfrm>
            <a:off x="4932363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61" name="Gerade Verbindung 135"/>
          <p:cNvCxnSpPr>
            <a:cxnSpLocks noChangeShapeType="1"/>
          </p:cNvCxnSpPr>
          <p:nvPr/>
        </p:nvCxnSpPr>
        <p:spPr bwMode="auto">
          <a:xfrm>
            <a:off x="4932363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62" name="Line 26"/>
          <p:cNvSpPr>
            <a:spLocks noChangeShapeType="1"/>
          </p:cNvSpPr>
          <p:nvPr/>
        </p:nvSpPr>
        <p:spPr bwMode="auto">
          <a:xfrm>
            <a:off x="4787900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63" name="Line 12"/>
          <p:cNvSpPr>
            <a:spLocks noChangeShapeType="1"/>
          </p:cNvSpPr>
          <p:nvPr/>
        </p:nvSpPr>
        <p:spPr bwMode="auto">
          <a:xfrm flipH="1">
            <a:off x="7826375" y="32131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7164" name="Gerade Verbindung 138"/>
          <p:cNvCxnSpPr>
            <a:cxnSpLocks noChangeShapeType="1"/>
          </p:cNvCxnSpPr>
          <p:nvPr/>
        </p:nvCxnSpPr>
        <p:spPr bwMode="auto">
          <a:xfrm>
            <a:off x="7826375" y="3716338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65" name="Gerade Verbindung 139"/>
          <p:cNvCxnSpPr>
            <a:cxnSpLocks noChangeShapeType="1"/>
          </p:cNvCxnSpPr>
          <p:nvPr/>
        </p:nvCxnSpPr>
        <p:spPr bwMode="auto">
          <a:xfrm>
            <a:off x="7970838" y="3789363"/>
            <a:ext cx="287337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66" name="Gerade Verbindung 140"/>
          <p:cNvCxnSpPr>
            <a:cxnSpLocks noChangeShapeType="1"/>
          </p:cNvCxnSpPr>
          <p:nvPr/>
        </p:nvCxnSpPr>
        <p:spPr bwMode="auto">
          <a:xfrm>
            <a:off x="8115300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67" name="Gerade Verbindung 141"/>
          <p:cNvCxnSpPr>
            <a:cxnSpLocks noChangeShapeType="1"/>
          </p:cNvCxnSpPr>
          <p:nvPr/>
        </p:nvCxnSpPr>
        <p:spPr bwMode="auto">
          <a:xfrm>
            <a:off x="8115300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68" name="Line 26"/>
          <p:cNvSpPr>
            <a:spLocks noChangeShapeType="1"/>
          </p:cNvSpPr>
          <p:nvPr/>
        </p:nvSpPr>
        <p:spPr bwMode="auto">
          <a:xfrm>
            <a:off x="7970838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169" name="Object 81"/>
          <p:cNvGraphicFramePr>
            <a:graphicFrameLocks noChangeAspect="1"/>
          </p:cNvGraphicFramePr>
          <p:nvPr/>
        </p:nvGraphicFramePr>
        <p:xfrm>
          <a:off x="1692275" y="3716338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2" name="Formel" r:id="rId11" imgW="317087" imgH="177569" progId="Equation.3">
                  <p:embed/>
                </p:oleObj>
              </mc:Choice>
              <mc:Fallback>
                <p:oleObj name="Formel" r:id="rId11" imgW="317087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16338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0" name="Line 10"/>
          <p:cNvSpPr>
            <a:spLocks noChangeShapeType="1"/>
          </p:cNvSpPr>
          <p:nvPr/>
        </p:nvSpPr>
        <p:spPr bwMode="auto">
          <a:xfrm>
            <a:off x="7308850" y="3429000"/>
            <a:ext cx="0" cy="1079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171" name="Object 81"/>
          <p:cNvGraphicFramePr>
            <a:graphicFrameLocks noChangeAspect="1"/>
          </p:cNvGraphicFramePr>
          <p:nvPr/>
        </p:nvGraphicFramePr>
        <p:xfrm>
          <a:off x="1476375" y="4581525"/>
          <a:ext cx="514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3" name="Formel" r:id="rId13" imgW="228501" imgH="165028" progId="Equation.3">
                  <p:embed/>
                </p:oleObj>
              </mc:Choice>
              <mc:Fallback>
                <p:oleObj name="Formel" r:id="rId13" imgW="228501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581525"/>
                        <a:ext cx="5143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2" name="Object 81"/>
          <p:cNvGraphicFramePr>
            <a:graphicFrameLocks noChangeAspect="1"/>
          </p:cNvGraphicFramePr>
          <p:nvPr/>
        </p:nvGraphicFramePr>
        <p:xfrm>
          <a:off x="3059113" y="4581525"/>
          <a:ext cx="514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4" name="Formel" r:id="rId15" imgW="228501" imgH="165028" progId="Equation.3">
                  <p:embed/>
                </p:oleObj>
              </mc:Choice>
              <mc:Fallback>
                <p:oleObj name="Formel" r:id="rId15" imgW="228501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581525"/>
                        <a:ext cx="5143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8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D98BE7-26CC-4E1C-99C9-95CB13029169}" type="slidenum">
              <a:rPr lang="de-DE" altLang="de-DE" sz="1400">
                <a:latin typeface="Arial" charset="0"/>
              </a:rPr>
              <a:pPr/>
              <a:t>48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Common-Mode Verstärkung</a:t>
            </a:r>
          </a:p>
        </p:txBody>
      </p:sp>
      <p:sp>
        <p:nvSpPr>
          <p:cNvPr id="48132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33" name="Group 44"/>
          <p:cNvGrpSpPr>
            <a:grpSpLocks/>
          </p:cNvGrpSpPr>
          <p:nvPr/>
        </p:nvGrpSpPr>
        <p:grpSpPr bwMode="auto">
          <a:xfrm flipH="1">
            <a:off x="5219700" y="2997200"/>
            <a:ext cx="504825" cy="431800"/>
            <a:chOff x="1020" y="2750"/>
            <a:chExt cx="318" cy="272"/>
          </a:xfrm>
        </p:grpSpPr>
        <p:sp>
          <p:nvSpPr>
            <p:cNvPr id="48210" name="Line 4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1" name="Line 4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2" name="Line 4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3" name="Line 4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4" name="Line 4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34" name="Line 50"/>
          <p:cNvSpPr>
            <a:spLocks noChangeShapeType="1"/>
          </p:cNvSpPr>
          <p:nvPr/>
        </p:nvSpPr>
        <p:spPr bwMode="auto">
          <a:xfrm>
            <a:off x="5724525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5" name="Line 51"/>
          <p:cNvSpPr>
            <a:spLocks noChangeShapeType="1"/>
          </p:cNvSpPr>
          <p:nvPr/>
        </p:nvSpPr>
        <p:spPr bwMode="auto">
          <a:xfrm flipV="1">
            <a:off x="5724525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36" name="Group 53"/>
          <p:cNvGrpSpPr>
            <a:grpSpLocks/>
          </p:cNvGrpSpPr>
          <p:nvPr/>
        </p:nvGrpSpPr>
        <p:grpSpPr bwMode="auto">
          <a:xfrm>
            <a:off x="7323138" y="2997200"/>
            <a:ext cx="504825" cy="431800"/>
            <a:chOff x="1020" y="2750"/>
            <a:chExt cx="318" cy="272"/>
          </a:xfrm>
        </p:grpSpPr>
        <p:sp>
          <p:nvSpPr>
            <p:cNvPr id="48205" name="Line 5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6" name="Line 5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7" name="Line 5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8" name="Line 5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9" name="Line 5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37" name="Line 60"/>
          <p:cNvSpPr>
            <a:spLocks noChangeShapeType="1"/>
          </p:cNvSpPr>
          <p:nvPr/>
        </p:nvSpPr>
        <p:spPr bwMode="auto">
          <a:xfrm flipH="1" flipV="1">
            <a:off x="7308850" y="2495550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8" name="Line 75"/>
          <p:cNvSpPr>
            <a:spLocks noChangeShapeType="1"/>
          </p:cNvSpPr>
          <p:nvPr/>
        </p:nvSpPr>
        <p:spPr bwMode="auto">
          <a:xfrm>
            <a:off x="6515100" y="2351088"/>
            <a:ext cx="0" cy="1150937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9" name="Line 79"/>
          <p:cNvSpPr>
            <a:spLocks noChangeShapeType="1"/>
          </p:cNvSpPr>
          <p:nvPr/>
        </p:nvSpPr>
        <p:spPr bwMode="auto">
          <a:xfrm>
            <a:off x="5867400" y="2349500"/>
            <a:ext cx="0" cy="574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0" name="Line 80"/>
          <p:cNvSpPr>
            <a:spLocks noChangeShapeType="1"/>
          </p:cNvSpPr>
          <p:nvPr/>
        </p:nvSpPr>
        <p:spPr bwMode="auto">
          <a:xfrm>
            <a:off x="7178675" y="2351088"/>
            <a:ext cx="0" cy="574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8141" name="Object 81"/>
          <p:cNvGraphicFramePr>
            <a:graphicFrameLocks noChangeAspect="1"/>
          </p:cNvGraphicFramePr>
          <p:nvPr/>
        </p:nvGraphicFramePr>
        <p:xfrm>
          <a:off x="5940425" y="2349500"/>
          <a:ext cx="257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99" name="Formel" r:id="rId3" imgW="114151" imgH="215619" progId="Equation.3">
                  <p:embed/>
                </p:oleObj>
              </mc:Choice>
              <mc:Fallback>
                <p:oleObj name="Formel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349500"/>
                        <a:ext cx="2571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82"/>
          <p:cNvGraphicFramePr>
            <a:graphicFrameLocks noChangeAspect="1"/>
          </p:cNvGraphicFramePr>
          <p:nvPr/>
        </p:nvGraphicFramePr>
        <p:xfrm>
          <a:off x="6804025" y="2349500"/>
          <a:ext cx="285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0" name="Formel" r:id="rId5" imgW="126780" imgH="215526" progId="Equation.3">
                  <p:embed/>
                </p:oleObj>
              </mc:Choice>
              <mc:Fallback>
                <p:oleObj name="Formel" r:id="rId5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349500"/>
                        <a:ext cx="285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83"/>
          <p:cNvGraphicFramePr>
            <a:graphicFrameLocks noChangeAspect="1"/>
          </p:cNvGraphicFramePr>
          <p:nvPr/>
        </p:nvGraphicFramePr>
        <p:xfrm>
          <a:off x="2038350" y="5445125"/>
          <a:ext cx="34115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1" name="Formel" r:id="rId7" imgW="1511300" imgH="228600" progId="Equation.3">
                  <p:embed/>
                </p:oleObj>
              </mc:Choice>
              <mc:Fallback>
                <p:oleObj name="Formel" r:id="rId7" imgW="151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445125"/>
                        <a:ext cx="34115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4" name="Line 10"/>
          <p:cNvSpPr>
            <a:spLocks noChangeShapeType="1"/>
          </p:cNvSpPr>
          <p:nvPr/>
        </p:nvSpPr>
        <p:spPr bwMode="auto">
          <a:xfrm>
            <a:off x="5724525" y="3716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5" name="Line 24"/>
          <p:cNvSpPr>
            <a:spLocks noChangeShapeType="1"/>
          </p:cNvSpPr>
          <p:nvPr/>
        </p:nvSpPr>
        <p:spPr bwMode="auto">
          <a:xfrm>
            <a:off x="5722938" y="400685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6" name="Line 25"/>
          <p:cNvSpPr>
            <a:spLocks noChangeShapeType="1"/>
          </p:cNvSpPr>
          <p:nvPr/>
        </p:nvSpPr>
        <p:spPr bwMode="auto">
          <a:xfrm>
            <a:off x="5722938" y="487045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Line 26"/>
          <p:cNvSpPr>
            <a:spLocks noChangeShapeType="1"/>
          </p:cNvSpPr>
          <p:nvPr/>
        </p:nvSpPr>
        <p:spPr bwMode="auto">
          <a:xfrm>
            <a:off x="5578475" y="53022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48" name="Gruppieren 117"/>
          <p:cNvGrpSpPr>
            <a:grpSpLocks/>
          </p:cNvGrpSpPr>
          <p:nvPr/>
        </p:nvGrpSpPr>
        <p:grpSpPr bwMode="auto">
          <a:xfrm>
            <a:off x="5649913" y="4079875"/>
            <a:ext cx="144462" cy="1152525"/>
            <a:chOff x="2051720" y="3140968"/>
            <a:chExt cx="144016" cy="1152450"/>
          </a:xfrm>
        </p:grpSpPr>
        <p:sp>
          <p:nvSpPr>
            <p:cNvPr id="48202" name="Rechteck 118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203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4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49" name="Line 26"/>
          <p:cNvSpPr>
            <a:spLocks noChangeShapeType="1"/>
          </p:cNvSpPr>
          <p:nvPr/>
        </p:nvSpPr>
        <p:spPr bwMode="auto">
          <a:xfrm>
            <a:off x="7162800" y="53006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0" name="Rechteck 128"/>
          <p:cNvSpPr>
            <a:spLocks noChangeArrowheads="1"/>
          </p:cNvSpPr>
          <p:nvPr/>
        </p:nvSpPr>
        <p:spPr bwMode="auto">
          <a:xfrm>
            <a:off x="7235825" y="4508500"/>
            <a:ext cx="144463" cy="433388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151" name="Line 138"/>
          <p:cNvSpPr>
            <a:spLocks noChangeShapeType="1"/>
          </p:cNvSpPr>
          <p:nvPr/>
        </p:nvSpPr>
        <p:spPr bwMode="auto">
          <a:xfrm>
            <a:off x="7308850" y="4941888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Line 12"/>
          <p:cNvSpPr>
            <a:spLocks noChangeShapeType="1"/>
          </p:cNvSpPr>
          <p:nvPr/>
        </p:nvSpPr>
        <p:spPr bwMode="auto">
          <a:xfrm flipH="1">
            <a:off x="4933950" y="3211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8153" name="Gerade Verbindung 132"/>
          <p:cNvCxnSpPr>
            <a:cxnSpLocks noChangeShapeType="1"/>
          </p:cNvCxnSpPr>
          <p:nvPr/>
        </p:nvCxnSpPr>
        <p:spPr bwMode="auto">
          <a:xfrm>
            <a:off x="4643438" y="3716338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54" name="Gerade Verbindung 133"/>
          <p:cNvCxnSpPr>
            <a:cxnSpLocks noChangeShapeType="1"/>
          </p:cNvCxnSpPr>
          <p:nvPr/>
        </p:nvCxnSpPr>
        <p:spPr bwMode="auto">
          <a:xfrm>
            <a:off x="4787900" y="3789363"/>
            <a:ext cx="288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55" name="Gerade Verbindung 134"/>
          <p:cNvCxnSpPr>
            <a:cxnSpLocks noChangeShapeType="1"/>
          </p:cNvCxnSpPr>
          <p:nvPr/>
        </p:nvCxnSpPr>
        <p:spPr bwMode="auto">
          <a:xfrm>
            <a:off x="4932363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56" name="Gerade Verbindung 135"/>
          <p:cNvCxnSpPr>
            <a:cxnSpLocks noChangeShapeType="1"/>
          </p:cNvCxnSpPr>
          <p:nvPr/>
        </p:nvCxnSpPr>
        <p:spPr bwMode="auto">
          <a:xfrm>
            <a:off x="4932363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57" name="Line 26"/>
          <p:cNvSpPr>
            <a:spLocks noChangeShapeType="1"/>
          </p:cNvSpPr>
          <p:nvPr/>
        </p:nvSpPr>
        <p:spPr bwMode="auto">
          <a:xfrm>
            <a:off x="4787900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8" name="Line 12"/>
          <p:cNvSpPr>
            <a:spLocks noChangeShapeType="1"/>
          </p:cNvSpPr>
          <p:nvPr/>
        </p:nvSpPr>
        <p:spPr bwMode="auto">
          <a:xfrm flipH="1">
            <a:off x="7826375" y="32131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8159" name="Gerade Verbindung 138"/>
          <p:cNvCxnSpPr>
            <a:cxnSpLocks noChangeShapeType="1"/>
          </p:cNvCxnSpPr>
          <p:nvPr/>
        </p:nvCxnSpPr>
        <p:spPr bwMode="auto">
          <a:xfrm>
            <a:off x="7826375" y="3716338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60" name="Gerade Verbindung 139"/>
          <p:cNvCxnSpPr>
            <a:cxnSpLocks noChangeShapeType="1"/>
          </p:cNvCxnSpPr>
          <p:nvPr/>
        </p:nvCxnSpPr>
        <p:spPr bwMode="auto">
          <a:xfrm>
            <a:off x="7970838" y="3789363"/>
            <a:ext cx="287337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61" name="Gerade Verbindung 140"/>
          <p:cNvCxnSpPr>
            <a:cxnSpLocks noChangeShapeType="1"/>
          </p:cNvCxnSpPr>
          <p:nvPr/>
        </p:nvCxnSpPr>
        <p:spPr bwMode="auto">
          <a:xfrm>
            <a:off x="8115300" y="3789363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62" name="Gerade Verbindung 141"/>
          <p:cNvCxnSpPr>
            <a:cxnSpLocks noChangeShapeType="1"/>
          </p:cNvCxnSpPr>
          <p:nvPr/>
        </p:nvCxnSpPr>
        <p:spPr bwMode="auto">
          <a:xfrm>
            <a:off x="8115300" y="3213100"/>
            <a:ext cx="0" cy="5032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63" name="Line 26"/>
          <p:cNvSpPr>
            <a:spLocks noChangeShapeType="1"/>
          </p:cNvSpPr>
          <p:nvPr/>
        </p:nvSpPr>
        <p:spPr bwMode="auto">
          <a:xfrm>
            <a:off x="7970838" y="4292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64" name="Line 10"/>
          <p:cNvSpPr>
            <a:spLocks noChangeShapeType="1"/>
          </p:cNvSpPr>
          <p:nvPr/>
        </p:nvSpPr>
        <p:spPr bwMode="auto">
          <a:xfrm>
            <a:off x="7308850" y="3429000"/>
            <a:ext cx="0" cy="1079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65" name="Rectangle 2"/>
          <p:cNvSpPr>
            <a:spLocks noChangeArrowheads="1"/>
          </p:cNvSpPr>
          <p:nvPr/>
        </p:nvSpPr>
        <p:spPr bwMode="auto">
          <a:xfrm>
            <a:off x="5364163" y="908050"/>
            <a:ext cx="2305050" cy="1296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48166" name="Object 124"/>
          <p:cNvGraphicFramePr>
            <a:graphicFrameLocks noChangeAspect="1"/>
          </p:cNvGraphicFramePr>
          <p:nvPr/>
        </p:nvGraphicFramePr>
        <p:xfrm>
          <a:off x="7524750" y="1773238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2" name="Formel" r:id="rId9" imgW="114151" imgH="215619" progId="Equation.3">
                  <p:embed/>
                </p:oleObj>
              </mc:Choice>
              <mc:Fallback>
                <p:oleObj name="Formel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773238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7" name="Group 131"/>
          <p:cNvGrpSpPr>
            <a:grpSpLocks/>
          </p:cNvGrpSpPr>
          <p:nvPr/>
        </p:nvGrpSpPr>
        <p:grpSpPr bwMode="auto">
          <a:xfrm flipH="1">
            <a:off x="6805613" y="1343025"/>
            <a:ext cx="504825" cy="431800"/>
            <a:chOff x="1020" y="2750"/>
            <a:chExt cx="318" cy="272"/>
          </a:xfrm>
        </p:grpSpPr>
        <p:sp>
          <p:nvSpPr>
            <p:cNvPr id="48197" name="Line 13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98" name="Line 13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99" name="Line 13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0" name="Line 13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1" name="Line 13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68" name="Oval 137"/>
          <p:cNvSpPr>
            <a:spLocks noChangeArrowheads="1"/>
          </p:cNvSpPr>
          <p:nvPr/>
        </p:nvSpPr>
        <p:spPr bwMode="auto">
          <a:xfrm>
            <a:off x="6877050" y="148748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8169" name="Group 138"/>
          <p:cNvGrpSpPr>
            <a:grpSpLocks/>
          </p:cNvGrpSpPr>
          <p:nvPr/>
        </p:nvGrpSpPr>
        <p:grpSpPr bwMode="auto">
          <a:xfrm flipH="1">
            <a:off x="5724525" y="1341438"/>
            <a:ext cx="504825" cy="431800"/>
            <a:chOff x="3470" y="3022"/>
            <a:chExt cx="318" cy="272"/>
          </a:xfrm>
        </p:grpSpPr>
        <p:grpSp>
          <p:nvGrpSpPr>
            <p:cNvPr id="48190" name="Group 13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8192" name="Line 14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3" name="Line 14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4" name="Line 14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5" name="Line 14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6" name="Line 14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191" name="Oval 14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8170" name="Line 146"/>
          <p:cNvSpPr>
            <a:spLocks noChangeShapeType="1"/>
          </p:cNvSpPr>
          <p:nvPr/>
        </p:nvSpPr>
        <p:spPr bwMode="auto">
          <a:xfrm>
            <a:off x="5724525" y="206057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1" name="Line 147"/>
          <p:cNvSpPr>
            <a:spLocks noChangeShapeType="1"/>
          </p:cNvSpPr>
          <p:nvPr/>
        </p:nvSpPr>
        <p:spPr bwMode="auto">
          <a:xfrm>
            <a:off x="6227763" y="155733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2" name="Line 148"/>
          <p:cNvSpPr>
            <a:spLocks noChangeShapeType="1"/>
          </p:cNvSpPr>
          <p:nvPr/>
        </p:nvSpPr>
        <p:spPr bwMode="auto">
          <a:xfrm>
            <a:off x="6300788" y="15573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3" name="Line 149"/>
          <p:cNvSpPr>
            <a:spLocks noChangeShapeType="1"/>
          </p:cNvSpPr>
          <p:nvPr/>
        </p:nvSpPr>
        <p:spPr bwMode="auto">
          <a:xfrm>
            <a:off x="5724525" y="11255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4" name="Line 150"/>
          <p:cNvSpPr>
            <a:spLocks noChangeShapeType="1"/>
          </p:cNvSpPr>
          <p:nvPr/>
        </p:nvSpPr>
        <p:spPr bwMode="auto">
          <a:xfrm>
            <a:off x="5580063" y="9096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5" name="Line 151"/>
          <p:cNvSpPr>
            <a:spLocks noChangeShapeType="1"/>
          </p:cNvSpPr>
          <p:nvPr/>
        </p:nvSpPr>
        <p:spPr bwMode="auto">
          <a:xfrm flipV="1">
            <a:off x="5724525" y="9096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6" name="Line 152"/>
          <p:cNvSpPr>
            <a:spLocks noChangeShapeType="1"/>
          </p:cNvSpPr>
          <p:nvPr/>
        </p:nvSpPr>
        <p:spPr bwMode="auto">
          <a:xfrm>
            <a:off x="6300788" y="155892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7" name="Line 153"/>
          <p:cNvSpPr>
            <a:spLocks noChangeShapeType="1"/>
          </p:cNvSpPr>
          <p:nvPr/>
        </p:nvSpPr>
        <p:spPr bwMode="auto">
          <a:xfrm>
            <a:off x="7308850" y="1127125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8" name="Line 154"/>
          <p:cNvSpPr>
            <a:spLocks noChangeShapeType="1"/>
          </p:cNvSpPr>
          <p:nvPr/>
        </p:nvSpPr>
        <p:spPr bwMode="auto">
          <a:xfrm>
            <a:off x="7164388" y="9112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9" name="Line 155"/>
          <p:cNvSpPr>
            <a:spLocks noChangeShapeType="1"/>
          </p:cNvSpPr>
          <p:nvPr/>
        </p:nvSpPr>
        <p:spPr bwMode="auto">
          <a:xfrm flipV="1">
            <a:off x="7308850" y="9112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80" name="Line 156"/>
          <p:cNvSpPr>
            <a:spLocks noChangeShapeType="1"/>
          </p:cNvSpPr>
          <p:nvPr/>
        </p:nvSpPr>
        <p:spPr bwMode="auto">
          <a:xfrm>
            <a:off x="5724525" y="17732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81" name="Line 157"/>
          <p:cNvSpPr>
            <a:spLocks noChangeShapeType="1"/>
          </p:cNvSpPr>
          <p:nvPr/>
        </p:nvSpPr>
        <p:spPr bwMode="auto">
          <a:xfrm>
            <a:off x="7308850" y="177323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82" name="Line 158"/>
          <p:cNvSpPr>
            <a:spLocks noChangeShapeType="1"/>
          </p:cNvSpPr>
          <p:nvPr/>
        </p:nvSpPr>
        <p:spPr bwMode="auto">
          <a:xfrm>
            <a:off x="5578475" y="18446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83" name="Line 159"/>
          <p:cNvSpPr>
            <a:spLocks noChangeShapeType="1"/>
          </p:cNvSpPr>
          <p:nvPr/>
        </p:nvSpPr>
        <p:spPr bwMode="auto">
          <a:xfrm>
            <a:off x="7451725" y="184467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8184" name="Object 124"/>
          <p:cNvGraphicFramePr>
            <a:graphicFrameLocks noChangeAspect="1"/>
          </p:cNvGraphicFramePr>
          <p:nvPr/>
        </p:nvGraphicFramePr>
        <p:xfrm>
          <a:off x="5292725" y="1773238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3" name="Formel" r:id="rId11" imgW="114151" imgH="215619" progId="Equation.3">
                  <p:embed/>
                </p:oleObj>
              </mc:Choice>
              <mc:Fallback>
                <p:oleObj name="Formel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773238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185" name="Gerade Verbindung mit Pfeil 129"/>
          <p:cNvCxnSpPr>
            <a:cxnSpLocks noChangeShapeType="1"/>
          </p:cNvCxnSpPr>
          <p:nvPr/>
        </p:nvCxnSpPr>
        <p:spPr bwMode="auto">
          <a:xfrm>
            <a:off x="7308850" y="2349500"/>
            <a:ext cx="935038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86" name="Gerade Verbindung 130"/>
          <p:cNvCxnSpPr>
            <a:cxnSpLocks noChangeShapeType="1"/>
          </p:cNvCxnSpPr>
          <p:nvPr/>
        </p:nvCxnSpPr>
        <p:spPr bwMode="auto">
          <a:xfrm>
            <a:off x="5724525" y="2205038"/>
            <a:ext cx="0" cy="2873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87" name="Gerade Verbindung 131"/>
          <p:cNvCxnSpPr>
            <a:cxnSpLocks noChangeShapeType="1"/>
          </p:cNvCxnSpPr>
          <p:nvPr/>
        </p:nvCxnSpPr>
        <p:spPr bwMode="auto">
          <a:xfrm>
            <a:off x="7308850" y="2205038"/>
            <a:ext cx="0" cy="2873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8188" name="Objekt 132"/>
          <p:cNvGraphicFramePr>
            <a:graphicFrameLocks noChangeAspect="1"/>
          </p:cNvGraphicFramePr>
          <p:nvPr/>
        </p:nvGraphicFramePr>
        <p:xfrm>
          <a:off x="7885113" y="1773238"/>
          <a:ext cx="4032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4" name="Formel" r:id="rId12" imgW="203112" imgH="228501" progId="Equation.3">
                  <p:embed/>
                </p:oleObj>
              </mc:Choice>
              <mc:Fallback>
                <p:oleObj name="Formel" r:id="rId12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1773238"/>
                        <a:ext cx="4032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89" name="Objekt 1"/>
          <p:cNvGraphicFramePr>
            <a:graphicFrameLocks noChangeAspect="1"/>
          </p:cNvGraphicFramePr>
          <p:nvPr/>
        </p:nvGraphicFramePr>
        <p:xfrm>
          <a:off x="5651500" y="5445125"/>
          <a:ext cx="1958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5" name="Formel" r:id="rId14" imgW="914400" imgH="228600" progId="Equation.3">
                  <p:embed/>
                </p:oleObj>
              </mc:Choice>
              <mc:Fallback>
                <p:oleObj name="Formel" r:id="rId14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445125"/>
                        <a:ext cx="19589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28247"/>
              </p:ext>
            </p:extLst>
          </p:nvPr>
        </p:nvGraphicFramePr>
        <p:xfrm>
          <a:off x="5638800" y="6019800"/>
          <a:ext cx="12096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6" name="Formel" r:id="rId16" imgW="482400" imgH="228600" progId="Equation.3">
                  <p:embed/>
                </p:oleObj>
              </mc:Choice>
              <mc:Fallback>
                <p:oleObj name="Formel" r:id="rId16" imgW="4824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19800"/>
                        <a:ext cx="12096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8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08050"/>
          </a:xfrm>
        </p:spPr>
        <p:txBody>
          <a:bodyPr/>
          <a:lstStyle/>
          <a:p>
            <a:r>
              <a:rPr lang="de-DE" sz="1600" dirty="0" smtClean="0"/>
              <a:t>Vergleich: symmetrischer- und Operationsverstärker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49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30727" name="Group 4"/>
          <p:cNvGrpSpPr>
            <a:grpSpLocks/>
          </p:cNvGrpSpPr>
          <p:nvPr/>
        </p:nvGrpSpPr>
        <p:grpSpPr bwMode="auto">
          <a:xfrm flipH="1">
            <a:off x="973138" y="3016250"/>
            <a:ext cx="504825" cy="431800"/>
            <a:chOff x="1020" y="2750"/>
            <a:chExt cx="318" cy="272"/>
          </a:xfrm>
        </p:grpSpPr>
        <p:sp>
          <p:nvSpPr>
            <p:cNvPr id="30792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3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4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5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1477963" y="344805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 flipV="1">
            <a:off x="1477963" y="251142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 flipH="1">
            <a:off x="685800" y="32321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0731" name="Group 13"/>
          <p:cNvGrpSpPr>
            <a:grpSpLocks/>
          </p:cNvGrpSpPr>
          <p:nvPr/>
        </p:nvGrpSpPr>
        <p:grpSpPr bwMode="auto">
          <a:xfrm>
            <a:off x="3060700" y="3017837"/>
            <a:ext cx="504825" cy="431800"/>
            <a:chOff x="1020" y="2750"/>
            <a:chExt cx="318" cy="272"/>
          </a:xfrm>
        </p:grpSpPr>
        <p:sp>
          <p:nvSpPr>
            <p:cNvPr id="30787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8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9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0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1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32" name="Line 19"/>
          <p:cNvSpPr>
            <a:spLocks noChangeShapeType="1"/>
          </p:cNvSpPr>
          <p:nvPr/>
        </p:nvSpPr>
        <p:spPr bwMode="auto">
          <a:xfrm flipH="1">
            <a:off x="3060700" y="3449637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3" name="Line 20"/>
          <p:cNvSpPr>
            <a:spLocks noChangeShapeType="1"/>
          </p:cNvSpPr>
          <p:nvPr/>
        </p:nvSpPr>
        <p:spPr bwMode="auto">
          <a:xfrm flipH="1" flipV="1">
            <a:off x="3060700" y="2513012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4" name="Line 21"/>
          <p:cNvSpPr>
            <a:spLocks noChangeShapeType="1"/>
          </p:cNvSpPr>
          <p:nvPr/>
        </p:nvSpPr>
        <p:spPr bwMode="auto">
          <a:xfrm>
            <a:off x="3565525" y="3233737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5" name="Line 22"/>
          <p:cNvSpPr>
            <a:spLocks noChangeShapeType="1"/>
          </p:cNvSpPr>
          <p:nvPr/>
        </p:nvSpPr>
        <p:spPr bwMode="auto">
          <a:xfrm>
            <a:off x="1476375" y="373697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6" name="Line 24"/>
          <p:cNvSpPr>
            <a:spLocks noChangeShapeType="1"/>
          </p:cNvSpPr>
          <p:nvPr/>
        </p:nvSpPr>
        <p:spPr bwMode="auto">
          <a:xfrm>
            <a:off x="2268538" y="373697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7" name="Line 25"/>
          <p:cNvSpPr>
            <a:spLocks noChangeShapeType="1"/>
          </p:cNvSpPr>
          <p:nvPr/>
        </p:nvSpPr>
        <p:spPr bwMode="auto">
          <a:xfrm>
            <a:off x="2268538" y="460057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Line 26"/>
          <p:cNvSpPr>
            <a:spLocks noChangeShapeType="1"/>
          </p:cNvSpPr>
          <p:nvPr/>
        </p:nvSpPr>
        <p:spPr bwMode="auto">
          <a:xfrm>
            <a:off x="2124075" y="50323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Oval 28"/>
          <p:cNvSpPr>
            <a:spLocks noChangeArrowheads="1"/>
          </p:cNvSpPr>
          <p:nvPr/>
        </p:nvSpPr>
        <p:spPr bwMode="auto">
          <a:xfrm>
            <a:off x="468313" y="352107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40" name="Line 29"/>
          <p:cNvSpPr>
            <a:spLocks noChangeShapeType="1"/>
          </p:cNvSpPr>
          <p:nvPr/>
        </p:nvSpPr>
        <p:spPr bwMode="auto">
          <a:xfrm>
            <a:off x="684213" y="32321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Line 30"/>
          <p:cNvSpPr>
            <a:spLocks noChangeShapeType="1"/>
          </p:cNvSpPr>
          <p:nvPr/>
        </p:nvSpPr>
        <p:spPr bwMode="auto">
          <a:xfrm>
            <a:off x="684213" y="3952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Line 31"/>
          <p:cNvSpPr>
            <a:spLocks noChangeShapeType="1"/>
          </p:cNvSpPr>
          <p:nvPr/>
        </p:nvSpPr>
        <p:spPr bwMode="auto">
          <a:xfrm>
            <a:off x="541338" y="4240212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0743" name="Group 32"/>
          <p:cNvGrpSpPr>
            <a:grpSpLocks/>
          </p:cNvGrpSpPr>
          <p:nvPr/>
        </p:nvGrpSpPr>
        <p:grpSpPr bwMode="auto">
          <a:xfrm flipH="1">
            <a:off x="3565525" y="3232150"/>
            <a:ext cx="504825" cy="1009650"/>
            <a:chOff x="4241" y="1570"/>
            <a:chExt cx="318" cy="636"/>
          </a:xfrm>
        </p:grpSpPr>
        <p:sp>
          <p:nvSpPr>
            <p:cNvPr id="30782" name="Line 33"/>
            <p:cNvSpPr>
              <a:spLocks noChangeShapeType="1"/>
            </p:cNvSpPr>
            <p:nvPr/>
          </p:nvSpPr>
          <p:spPr bwMode="auto">
            <a:xfrm flipH="1">
              <a:off x="4378" y="1570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3" name="Oval 34"/>
            <p:cNvSpPr>
              <a:spLocks noChangeArrowheads="1"/>
            </p:cNvSpPr>
            <p:nvPr/>
          </p:nvSpPr>
          <p:spPr bwMode="auto">
            <a:xfrm>
              <a:off x="4241" y="1752"/>
              <a:ext cx="272" cy="272"/>
            </a:xfrm>
            <a:prstGeom prst="ellipse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84" name="Line 35"/>
            <p:cNvSpPr>
              <a:spLocks noChangeShapeType="1"/>
            </p:cNvSpPr>
            <p:nvPr/>
          </p:nvSpPr>
          <p:spPr bwMode="auto">
            <a:xfrm>
              <a:off x="4377" y="1570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5" name="Line 36"/>
            <p:cNvSpPr>
              <a:spLocks noChangeShapeType="1"/>
            </p:cNvSpPr>
            <p:nvPr/>
          </p:nvSpPr>
          <p:spPr bwMode="auto">
            <a:xfrm>
              <a:off x="4377" y="202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6" name="Line 37"/>
            <p:cNvSpPr>
              <a:spLocks noChangeShapeType="1"/>
            </p:cNvSpPr>
            <p:nvPr/>
          </p:nvSpPr>
          <p:spPr bwMode="auto">
            <a:xfrm>
              <a:off x="4287" y="220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44" name="Group 38"/>
          <p:cNvGrpSpPr>
            <a:grpSpLocks/>
          </p:cNvGrpSpPr>
          <p:nvPr/>
        </p:nvGrpSpPr>
        <p:grpSpPr bwMode="auto">
          <a:xfrm flipH="1">
            <a:off x="2555875" y="1720850"/>
            <a:ext cx="504825" cy="431800"/>
            <a:chOff x="1020" y="2750"/>
            <a:chExt cx="318" cy="272"/>
          </a:xfrm>
        </p:grpSpPr>
        <p:sp>
          <p:nvSpPr>
            <p:cNvPr id="30777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8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9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0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1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45" name="Oval 44"/>
          <p:cNvSpPr>
            <a:spLocks noChangeArrowheads="1"/>
          </p:cNvSpPr>
          <p:nvPr/>
        </p:nvSpPr>
        <p:spPr bwMode="auto">
          <a:xfrm>
            <a:off x="2627313" y="1865312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0746" name="Group 45"/>
          <p:cNvGrpSpPr>
            <a:grpSpLocks/>
          </p:cNvGrpSpPr>
          <p:nvPr/>
        </p:nvGrpSpPr>
        <p:grpSpPr bwMode="auto">
          <a:xfrm flipH="1">
            <a:off x="1476375" y="1719262"/>
            <a:ext cx="504825" cy="431800"/>
            <a:chOff x="3470" y="3022"/>
            <a:chExt cx="318" cy="272"/>
          </a:xfrm>
        </p:grpSpPr>
        <p:grpSp>
          <p:nvGrpSpPr>
            <p:cNvPr id="30770" name="Group 46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0772" name="Line 4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3" name="Line 4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4" name="Line 4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5" name="Line 5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6" name="Line 5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71" name="Oval 52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0747" name="Line 53"/>
          <p:cNvSpPr>
            <a:spLocks noChangeShapeType="1"/>
          </p:cNvSpPr>
          <p:nvPr/>
        </p:nvSpPr>
        <p:spPr bwMode="auto">
          <a:xfrm>
            <a:off x="1476375" y="2151062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8" name="Line 55"/>
          <p:cNvSpPr>
            <a:spLocks noChangeShapeType="1"/>
          </p:cNvSpPr>
          <p:nvPr/>
        </p:nvSpPr>
        <p:spPr bwMode="auto">
          <a:xfrm>
            <a:off x="1979613" y="1935162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9" name="Line 56"/>
          <p:cNvSpPr>
            <a:spLocks noChangeShapeType="1"/>
          </p:cNvSpPr>
          <p:nvPr/>
        </p:nvSpPr>
        <p:spPr bwMode="auto">
          <a:xfrm>
            <a:off x="2268538" y="1936750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0" name="Line 57"/>
          <p:cNvSpPr>
            <a:spLocks noChangeShapeType="1"/>
          </p:cNvSpPr>
          <p:nvPr/>
        </p:nvSpPr>
        <p:spPr bwMode="auto">
          <a:xfrm>
            <a:off x="1476375" y="1503362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1" name="Line 58"/>
          <p:cNvSpPr>
            <a:spLocks noChangeShapeType="1"/>
          </p:cNvSpPr>
          <p:nvPr/>
        </p:nvSpPr>
        <p:spPr bwMode="auto">
          <a:xfrm>
            <a:off x="1331913" y="1287462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2" name="Line 59"/>
          <p:cNvSpPr>
            <a:spLocks noChangeShapeType="1"/>
          </p:cNvSpPr>
          <p:nvPr/>
        </p:nvSpPr>
        <p:spPr bwMode="auto">
          <a:xfrm flipV="1">
            <a:off x="1476375" y="1287462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3" name="Line 60"/>
          <p:cNvSpPr>
            <a:spLocks noChangeShapeType="1"/>
          </p:cNvSpPr>
          <p:nvPr/>
        </p:nvSpPr>
        <p:spPr bwMode="auto">
          <a:xfrm>
            <a:off x="2051050" y="1936750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4" name="Line 61"/>
          <p:cNvSpPr>
            <a:spLocks noChangeShapeType="1"/>
          </p:cNvSpPr>
          <p:nvPr/>
        </p:nvSpPr>
        <p:spPr bwMode="auto">
          <a:xfrm>
            <a:off x="3059113" y="1504950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5" name="Line 62"/>
          <p:cNvSpPr>
            <a:spLocks noChangeShapeType="1"/>
          </p:cNvSpPr>
          <p:nvPr/>
        </p:nvSpPr>
        <p:spPr bwMode="auto">
          <a:xfrm>
            <a:off x="2914650" y="12890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6" name="Line 63"/>
          <p:cNvSpPr>
            <a:spLocks noChangeShapeType="1"/>
          </p:cNvSpPr>
          <p:nvPr/>
        </p:nvSpPr>
        <p:spPr bwMode="auto">
          <a:xfrm flipV="1">
            <a:off x="3059113" y="12890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7" name="Line 64"/>
          <p:cNvSpPr>
            <a:spLocks noChangeShapeType="1"/>
          </p:cNvSpPr>
          <p:nvPr/>
        </p:nvSpPr>
        <p:spPr bwMode="auto">
          <a:xfrm>
            <a:off x="3059113" y="2154237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8" name="Text Box 66"/>
          <p:cNvSpPr txBox="1">
            <a:spLocks noChangeArrowheads="1"/>
          </p:cNvSpPr>
          <p:nvPr/>
        </p:nvSpPr>
        <p:spPr bwMode="auto">
          <a:xfrm>
            <a:off x="250825" y="31623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v1</a:t>
            </a:r>
          </a:p>
        </p:txBody>
      </p:sp>
      <p:sp>
        <p:nvSpPr>
          <p:cNvPr id="30759" name="Text Box 67"/>
          <p:cNvSpPr txBox="1">
            <a:spLocks noChangeArrowheads="1"/>
          </p:cNvSpPr>
          <p:nvPr/>
        </p:nvSpPr>
        <p:spPr bwMode="auto">
          <a:xfrm>
            <a:off x="3924300" y="316230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v2</a:t>
            </a:r>
          </a:p>
        </p:txBody>
      </p:sp>
      <p:sp>
        <p:nvSpPr>
          <p:cNvPr id="30761" name="Text Box 69"/>
          <p:cNvSpPr txBox="1">
            <a:spLocks noChangeArrowheads="1"/>
          </p:cNvSpPr>
          <p:nvPr/>
        </p:nvSpPr>
        <p:spPr bwMode="auto">
          <a:xfrm>
            <a:off x="3233831" y="2441575"/>
            <a:ext cx="564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vout2</a:t>
            </a:r>
            <a:endParaRPr lang="de-DE" altLang="de-DE" dirty="0"/>
          </a:p>
        </p:txBody>
      </p:sp>
      <p:sp>
        <p:nvSpPr>
          <p:cNvPr id="30762" name="Line 70"/>
          <p:cNvSpPr>
            <a:spLocks noChangeShapeType="1"/>
          </p:cNvSpPr>
          <p:nvPr/>
        </p:nvSpPr>
        <p:spPr bwMode="auto">
          <a:xfrm>
            <a:off x="684213" y="3233737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63" name="Line 71"/>
          <p:cNvSpPr>
            <a:spLocks noChangeShapeType="1"/>
          </p:cNvSpPr>
          <p:nvPr/>
        </p:nvSpPr>
        <p:spPr bwMode="auto">
          <a:xfrm flipH="1">
            <a:off x="3635375" y="3233737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0764" name="Gerade Verbindung 2"/>
          <p:cNvCxnSpPr>
            <a:cxnSpLocks noChangeShapeType="1"/>
            <a:stCxn id="30757" idx="1"/>
          </p:cNvCxnSpPr>
          <p:nvPr/>
        </p:nvCxnSpPr>
        <p:spPr bwMode="auto">
          <a:xfrm flipV="1">
            <a:off x="3059113" y="2728912"/>
            <a:ext cx="792162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766" name="Gruppieren 86"/>
          <p:cNvGrpSpPr>
            <a:grpSpLocks/>
          </p:cNvGrpSpPr>
          <p:nvPr/>
        </p:nvGrpSpPr>
        <p:grpSpPr bwMode="auto">
          <a:xfrm>
            <a:off x="2195513" y="3810000"/>
            <a:ext cx="144462" cy="1152525"/>
            <a:chOff x="2051720" y="3140968"/>
            <a:chExt cx="144016" cy="1152450"/>
          </a:xfrm>
        </p:grpSpPr>
        <p:sp>
          <p:nvSpPr>
            <p:cNvPr id="30767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68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9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7" name="Group 4"/>
          <p:cNvGrpSpPr>
            <a:grpSpLocks/>
          </p:cNvGrpSpPr>
          <p:nvPr/>
        </p:nvGrpSpPr>
        <p:grpSpPr bwMode="auto">
          <a:xfrm flipH="1">
            <a:off x="5645150" y="3043238"/>
            <a:ext cx="504825" cy="431800"/>
            <a:chOff x="1020" y="2750"/>
            <a:chExt cx="318" cy="272"/>
          </a:xfrm>
        </p:grpSpPr>
        <p:sp>
          <p:nvSpPr>
            <p:cNvPr id="78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4" name="Line 10"/>
          <p:cNvSpPr>
            <a:spLocks noChangeShapeType="1"/>
          </p:cNvSpPr>
          <p:nvPr/>
        </p:nvSpPr>
        <p:spPr bwMode="auto">
          <a:xfrm>
            <a:off x="6149975" y="34750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" name="Line 11"/>
          <p:cNvSpPr>
            <a:spLocks noChangeShapeType="1"/>
          </p:cNvSpPr>
          <p:nvPr/>
        </p:nvSpPr>
        <p:spPr bwMode="auto">
          <a:xfrm flipV="1">
            <a:off x="6149975" y="2538413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 flipH="1">
            <a:off x="5357812" y="32591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7" name="Group 13"/>
          <p:cNvGrpSpPr>
            <a:grpSpLocks/>
          </p:cNvGrpSpPr>
          <p:nvPr/>
        </p:nvGrpSpPr>
        <p:grpSpPr bwMode="auto">
          <a:xfrm>
            <a:off x="7732712" y="3044825"/>
            <a:ext cx="504825" cy="431800"/>
            <a:chOff x="1020" y="2750"/>
            <a:chExt cx="318" cy="272"/>
          </a:xfrm>
        </p:grpSpPr>
        <p:sp>
          <p:nvSpPr>
            <p:cNvPr id="88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3" name="Line 19"/>
          <p:cNvSpPr>
            <a:spLocks noChangeShapeType="1"/>
          </p:cNvSpPr>
          <p:nvPr/>
        </p:nvSpPr>
        <p:spPr bwMode="auto">
          <a:xfrm flipH="1">
            <a:off x="7732712" y="34766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0"/>
          <p:cNvSpPr>
            <a:spLocks noChangeShapeType="1"/>
          </p:cNvSpPr>
          <p:nvPr/>
        </p:nvSpPr>
        <p:spPr bwMode="auto">
          <a:xfrm flipH="1" flipV="1">
            <a:off x="7732712" y="2540000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5" name="Line 21"/>
          <p:cNvSpPr>
            <a:spLocks noChangeShapeType="1"/>
          </p:cNvSpPr>
          <p:nvPr/>
        </p:nvSpPr>
        <p:spPr bwMode="auto">
          <a:xfrm>
            <a:off x="8237537" y="32607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Line 22"/>
          <p:cNvSpPr>
            <a:spLocks noChangeShapeType="1"/>
          </p:cNvSpPr>
          <p:nvPr/>
        </p:nvSpPr>
        <p:spPr bwMode="auto">
          <a:xfrm>
            <a:off x="6148387" y="376396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Line 24"/>
          <p:cNvSpPr>
            <a:spLocks noChangeShapeType="1"/>
          </p:cNvSpPr>
          <p:nvPr/>
        </p:nvSpPr>
        <p:spPr bwMode="auto">
          <a:xfrm>
            <a:off x="6940550" y="3763963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6940550" y="4627563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Line 26"/>
          <p:cNvSpPr>
            <a:spLocks noChangeShapeType="1"/>
          </p:cNvSpPr>
          <p:nvPr/>
        </p:nvSpPr>
        <p:spPr bwMode="auto">
          <a:xfrm>
            <a:off x="6796087" y="50593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Oval 28"/>
          <p:cNvSpPr>
            <a:spLocks noChangeArrowheads="1"/>
          </p:cNvSpPr>
          <p:nvPr/>
        </p:nvSpPr>
        <p:spPr bwMode="auto">
          <a:xfrm>
            <a:off x="5140325" y="3548063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Line 29"/>
          <p:cNvSpPr>
            <a:spLocks noChangeShapeType="1"/>
          </p:cNvSpPr>
          <p:nvPr/>
        </p:nvSpPr>
        <p:spPr bwMode="auto">
          <a:xfrm>
            <a:off x="5356225" y="32591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Line 30"/>
          <p:cNvSpPr>
            <a:spLocks noChangeShapeType="1"/>
          </p:cNvSpPr>
          <p:nvPr/>
        </p:nvSpPr>
        <p:spPr bwMode="auto">
          <a:xfrm>
            <a:off x="5356225" y="39798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" name="Line 31"/>
          <p:cNvSpPr>
            <a:spLocks noChangeShapeType="1"/>
          </p:cNvSpPr>
          <p:nvPr/>
        </p:nvSpPr>
        <p:spPr bwMode="auto">
          <a:xfrm>
            <a:off x="5213350" y="42672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4" name="Group 32"/>
          <p:cNvGrpSpPr>
            <a:grpSpLocks/>
          </p:cNvGrpSpPr>
          <p:nvPr/>
        </p:nvGrpSpPr>
        <p:grpSpPr bwMode="auto">
          <a:xfrm flipH="1">
            <a:off x="8237537" y="3259138"/>
            <a:ext cx="504825" cy="1009650"/>
            <a:chOff x="4241" y="1570"/>
            <a:chExt cx="318" cy="636"/>
          </a:xfrm>
        </p:grpSpPr>
        <p:sp>
          <p:nvSpPr>
            <p:cNvPr id="105" name="Line 33"/>
            <p:cNvSpPr>
              <a:spLocks noChangeShapeType="1"/>
            </p:cNvSpPr>
            <p:nvPr/>
          </p:nvSpPr>
          <p:spPr bwMode="auto">
            <a:xfrm flipH="1">
              <a:off x="4378" y="1570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Oval 34"/>
            <p:cNvSpPr>
              <a:spLocks noChangeArrowheads="1"/>
            </p:cNvSpPr>
            <p:nvPr/>
          </p:nvSpPr>
          <p:spPr bwMode="auto">
            <a:xfrm>
              <a:off x="4241" y="1752"/>
              <a:ext cx="272" cy="272"/>
            </a:xfrm>
            <a:prstGeom prst="ellipse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>
              <a:off x="4377" y="1570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4377" y="202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4287" y="220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0" name="Group 38"/>
          <p:cNvGrpSpPr>
            <a:grpSpLocks/>
          </p:cNvGrpSpPr>
          <p:nvPr/>
        </p:nvGrpSpPr>
        <p:grpSpPr bwMode="auto">
          <a:xfrm flipH="1">
            <a:off x="7227887" y="1747838"/>
            <a:ext cx="504825" cy="431800"/>
            <a:chOff x="1020" y="2750"/>
            <a:chExt cx="318" cy="272"/>
          </a:xfrm>
        </p:grpSpPr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6" name="Oval 44"/>
          <p:cNvSpPr>
            <a:spLocks noChangeArrowheads="1"/>
          </p:cNvSpPr>
          <p:nvPr/>
        </p:nvSpPr>
        <p:spPr bwMode="auto">
          <a:xfrm>
            <a:off x="7299325" y="1892300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17" name="Group 45"/>
          <p:cNvGrpSpPr>
            <a:grpSpLocks/>
          </p:cNvGrpSpPr>
          <p:nvPr/>
        </p:nvGrpSpPr>
        <p:grpSpPr bwMode="auto">
          <a:xfrm flipH="1">
            <a:off x="6148387" y="1746250"/>
            <a:ext cx="504825" cy="431800"/>
            <a:chOff x="3470" y="3022"/>
            <a:chExt cx="318" cy="272"/>
          </a:xfrm>
        </p:grpSpPr>
        <p:grpSp>
          <p:nvGrpSpPr>
            <p:cNvPr id="118" name="Group 46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120" name="Line 4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1" name="Line 4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3" name="Line 5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4" name="Line 5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19" name="Oval 52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25" name="Line 53"/>
          <p:cNvSpPr>
            <a:spLocks noChangeShapeType="1"/>
          </p:cNvSpPr>
          <p:nvPr/>
        </p:nvSpPr>
        <p:spPr bwMode="auto">
          <a:xfrm>
            <a:off x="6148387" y="217805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Line 55"/>
          <p:cNvSpPr>
            <a:spLocks noChangeShapeType="1"/>
          </p:cNvSpPr>
          <p:nvPr/>
        </p:nvSpPr>
        <p:spPr bwMode="auto">
          <a:xfrm>
            <a:off x="6651625" y="196215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" name="Line 56"/>
          <p:cNvSpPr>
            <a:spLocks noChangeShapeType="1"/>
          </p:cNvSpPr>
          <p:nvPr/>
        </p:nvSpPr>
        <p:spPr bwMode="auto">
          <a:xfrm>
            <a:off x="6940550" y="19637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6148387" y="153035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58"/>
          <p:cNvSpPr>
            <a:spLocks noChangeShapeType="1"/>
          </p:cNvSpPr>
          <p:nvPr/>
        </p:nvSpPr>
        <p:spPr bwMode="auto">
          <a:xfrm>
            <a:off x="6003925" y="13144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Line 59"/>
          <p:cNvSpPr>
            <a:spLocks noChangeShapeType="1"/>
          </p:cNvSpPr>
          <p:nvPr/>
        </p:nvSpPr>
        <p:spPr bwMode="auto">
          <a:xfrm flipV="1">
            <a:off x="6148387" y="13144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" name="Line 60"/>
          <p:cNvSpPr>
            <a:spLocks noChangeShapeType="1"/>
          </p:cNvSpPr>
          <p:nvPr/>
        </p:nvSpPr>
        <p:spPr bwMode="auto">
          <a:xfrm>
            <a:off x="6723062" y="1963738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>
            <a:off x="7731125" y="15319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" name="Line 62"/>
          <p:cNvSpPr>
            <a:spLocks noChangeShapeType="1"/>
          </p:cNvSpPr>
          <p:nvPr/>
        </p:nvSpPr>
        <p:spPr bwMode="auto">
          <a:xfrm>
            <a:off x="7586662" y="13160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" name="Line 63"/>
          <p:cNvSpPr>
            <a:spLocks noChangeShapeType="1"/>
          </p:cNvSpPr>
          <p:nvPr/>
        </p:nvSpPr>
        <p:spPr bwMode="auto">
          <a:xfrm flipV="1">
            <a:off x="7731125" y="13160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" name="Line 64"/>
          <p:cNvSpPr>
            <a:spLocks noChangeShapeType="1"/>
          </p:cNvSpPr>
          <p:nvPr/>
        </p:nvSpPr>
        <p:spPr bwMode="auto">
          <a:xfrm>
            <a:off x="7731125" y="21812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6" name="Text Box 66"/>
          <p:cNvSpPr txBox="1">
            <a:spLocks noChangeArrowheads="1"/>
          </p:cNvSpPr>
          <p:nvPr/>
        </p:nvSpPr>
        <p:spPr bwMode="auto">
          <a:xfrm>
            <a:off x="4922837" y="3189288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v1</a:t>
            </a:r>
          </a:p>
        </p:txBody>
      </p:sp>
      <p:sp>
        <p:nvSpPr>
          <p:cNvPr id="137" name="Text Box 67"/>
          <p:cNvSpPr txBox="1">
            <a:spLocks noChangeArrowheads="1"/>
          </p:cNvSpPr>
          <p:nvPr/>
        </p:nvSpPr>
        <p:spPr bwMode="auto">
          <a:xfrm>
            <a:off x="8596312" y="3189288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v2</a:t>
            </a:r>
          </a:p>
        </p:txBody>
      </p:sp>
      <p:sp>
        <p:nvSpPr>
          <p:cNvPr id="138" name="Text Box 69"/>
          <p:cNvSpPr txBox="1">
            <a:spLocks noChangeArrowheads="1"/>
          </p:cNvSpPr>
          <p:nvPr/>
        </p:nvSpPr>
        <p:spPr bwMode="auto">
          <a:xfrm>
            <a:off x="7948612" y="246856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vout</a:t>
            </a:r>
          </a:p>
        </p:txBody>
      </p:sp>
      <p:sp>
        <p:nvSpPr>
          <p:cNvPr id="139" name="Line 70"/>
          <p:cNvSpPr>
            <a:spLocks noChangeShapeType="1"/>
          </p:cNvSpPr>
          <p:nvPr/>
        </p:nvSpPr>
        <p:spPr bwMode="auto">
          <a:xfrm>
            <a:off x="5356225" y="326072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0" name="Line 71"/>
          <p:cNvSpPr>
            <a:spLocks noChangeShapeType="1"/>
          </p:cNvSpPr>
          <p:nvPr/>
        </p:nvSpPr>
        <p:spPr bwMode="auto">
          <a:xfrm flipH="1">
            <a:off x="8307387" y="326072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41" name="Gerade Verbindung 2"/>
          <p:cNvCxnSpPr>
            <a:cxnSpLocks noChangeShapeType="1"/>
            <a:stCxn id="135" idx="1"/>
          </p:cNvCxnSpPr>
          <p:nvPr/>
        </p:nvCxnSpPr>
        <p:spPr bwMode="auto">
          <a:xfrm flipV="1">
            <a:off x="7731125" y="2755900"/>
            <a:ext cx="792162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5"/>
          <p:cNvCxnSpPr>
            <a:cxnSpLocks noChangeShapeType="1"/>
          </p:cNvCxnSpPr>
          <p:nvPr/>
        </p:nvCxnSpPr>
        <p:spPr bwMode="auto">
          <a:xfrm>
            <a:off x="6148387" y="2468563"/>
            <a:ext cx="7921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3" name="Gruppieren 86"/>
          <p:cNvGrpSpPr>
            <a:grpSpLocks/>
          </p:cNvGrpSpPr>
          <p:nvPr/>
        </p:nvGrpSpPr>
        <p:grpSpPr bwMode="auto">
          <a:xfrm>
            <a:off x="6867525" y="3836988"/>
            <a:ext cx="144462" cy="1152525"/>
            <a:chOff x="2051720" y="3140968"/>
            <a:chExt cx="144016" cy="1152450"/>
          </a:xfrm>
        </p:grpSpPr>
        <p:sp>
          <p:nvSpPr>
            <p:cNvPr id="144" name="Rechteck 87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5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6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47" name="Gerade Verbindung 2"/>
          <p:cNvCxnSpPr>
            <a:cxnSpLocks noChangeShapeType="1"/>
          </p:cNvCxnSpPr>
          <p:nvPr/>
        </p:nvCxnSpPr>
        <p:spPr bwMode="auto">
          <a:xfrm flipV="1">
            <a:off x="685800" y="2743200"/>
            <a:ext cx="792162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Text Box 69"/>
          <p:cNvSpPr txBox="1">
            <a:spLocks noChangeArrowheads="1"/>
          </p:cNvSpPr>
          <p:nvPr/>
        </p:nvSpPr>
        <p:spPr bwMode="auto">
          <a:xfrm>
            <a:off x="838200" y="2438400"/>
            <a:ext cx="564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vout1</a:t>
            </a:r>
            <a:endParaRPr lang="de-DE" altLang="de-DE" dirty="0"/>
          </a:p>
        </p:txBody>
      </p:sp>
      <p:grpSp>
        <p:nvGrpSpPr>
          <p:cNvPr id="149" name="Group 38"/>
          <p:cNvGrpSpPr>
            <a:grpSpLocks/>
          </p:cNvGrpSpPr>
          <p:nvPr/>
        </p:nvGrpSpPr>
        <p:grpSpPr bwMode="auto">
          <a:xfrm flipH="1">
            <a:off x="3990975" y="1752600"/>
            <a:ext cx="504825" cy="431800"/>
            <a:chOff x="1020" y="2750"/>
            <a:chExt cx="318" cy="272"/>
          </a:xfrm>
        </p:grpSpPr>
        <p:sp>
          <p:nvSpPr>
            <p:cNvPr id="150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2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5" name="Oval 44"/>
          <p:cNvSpPr>
            <a:spLocks noChangeArrowheads="1"/>
          </p:cNvSpPr>
          <p:nvPr/>
        </p:nvSpPr>
        <p:spPr bwMode="auto">
          <a:xfrm>
            <a:off x="4038600" y="1897062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6" name="Line 61"/>
          <p:cNvSpPr>
            <a:spLocks noChangeShapeType="1"/>
          </p:cNvSpPr>
          <p:nvPr/>
        </p:nvSpPr>
        <p:spPr bwMode="auto">
          <a:xfrm>
            <a:off x="4495800" y="1524000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7" name="Line 62"/>
          <p:cNvSpPr>
            <a:spLocks noChangeShapeType="1"/>
          </p:cNvSpPr>
          <p:nvPr/>
        </p:nvSpPr>
        <p:spPr bwMode="auto">
          <a:xfrm>
            <a:off x="4343400" y="1320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8" name="Line 63"/>
          <p:cNvSpPr>
            <a:spLocks noChangeShapeType="1"/>
          </p:cNvSpPr>
          <p:nvPr/>
        </p:nvSpPr>
        <p:spPr bwMode="auto">
          <a:xfrm flipV="1">
            <a:off x="4495800" y="13208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9" name="Line 60"/>
          <p:cNvSpPr>
            <a:spLocks noChangeShapeType="1"/>
          </p:cNvSpPr>
          <p:nvPr/>
        </p:nvSpPr>
        <p:spPr bwMode="auto">
          <a:xfrm>
            <a:off x="2286000" y="2438400"/>
            <a:ext cx="2209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0" name="Line 64"/>
          <p:cNvSpPr>
            <a:spLocks noChangeShapeType="1"/>
          </p:cNvSpPr>
          <p:nvPr/>
        </p:nvSpPr>
        <p:spPr bwMode="auto">
          <a:xfrm>
            <a:off x="3962400" y="1981201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" name="Line 64"/>
          <p:cNvSpPr>
            <a:spLocks noChangeShapeType="1"/>
          </p:cNvSpPr>
          <p:nvPr/>
        </p:nvSpPr>
        <p:spPr bwMode="auto">
          <a:xfrm>
            <a:off x="4495800" y="22098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2" name="Oval 28"/>
          <p:cNvSpPr>
            <a:spLocks noChangeArrowheads="1"/>
          </p:cNvSpPr>
          <p:nvPr/>
        </p:nvSpPr>
        <p:spPr bwMode="auto">
          <a:xfrm>
            <a:off x="4267200" y="2590800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3" name="Oval 28"/>
          <p:cNvSpPr>
            <a:spLocks noChangeArrowheads="1"/>
          </p:cNvSpPr>
          <p:nvPr/>
        </p:nvSpPr>
        <p:spPr bwMode="auto">
          <a:xfrm>
            <a:off x="4267200" y="2819400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" name="Line 30"/>
          <p:cNvSpPr>
            <a:spLocks noChangeShapeType="1"/>
          </p:cNvSpPr>
          <p:nvPr/>
        </p:nvSpPr>
        <p:spPr bwMode="auto">
          <a:xfrm>
            <a:off x="4495800" y="32766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" name="Line 30"/>
          <p:cNvSpPr>
            <a:spLocks noChangeShapeType="1"/>
          </p:cNvSpPr>
          <p:nvPr/>
        </p:nvSpPr>
        <p:spPr bwMode="auto">
          <a:xfrm>
            <a:off x="4495800" y="2438401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" name="Line 31"/>
          <p:cNvSpPr>
            <a:spLocks noChangeShapeType="1"/>
          </p:cNvSpPr>
          <p:nvPr/>
        </p:nvSpPr>
        <p:spPr bwMode="auto">
          <a:xfrm>
            <a:off x="4343400" y="35814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2A77745-2899-4EE8-B34B-DE7DB3851F67}" type="slidenum">
              <a:rPr lang="de-DE" altLang="de-DE" sz="1400">
                <a:latin typeface="Arial" charset="0"/>
              </a:rPr>
              <a:pPr/>
              <a:t>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Relative Messungen</a:t>
            </a:r>
          </a:p>
        </p:txBody>
      </p:sp>
      <p:cxnSp>
        <p:nvCxnSpPr>
          <p:cNvPr id="17412" name="Gerade Verbindung 3"/>
          <p:cNvCxnSpPr>
            <a:cxnSpLocks noChangeShapeType="1"/>
          </p:cNvCxnSpPr>
          <p:nvPr/>
        </p:nvCxnSpPr>
        <p:spPr bwMode="auto">
          <a:xfrm flipH="1">
            <a:off x="3203575" y="2492375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3" name="Gerade Verbindung 28"/>
          <p:cNvCxnSpPr>
            <a:cxnSpLocks noChangeShapeType="1"/>
          </p:cNvCxnSpPr>
          <p:nvPr/>
        </p:nvCxnSpPr>
        <p:spPr bwMode="auto">
          <a:xfrm flipH="1">
            <a:off x="3203575" y="2997200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4" name="Gerade Verbindung 39"/>
          <p:cNvCxnSpPr>
            <a:cxnSpLocks noChangeShapeType="1"/>
          </p:cNvCxnSpPr>
          <p:nvPr/>
        </p:nvCxnSpPr>
        <p:spPr bwMode="auto">
          <a:xfrm flipH="1">
            <a:off x="5148263" y="2708275"/>
            <a:ext cx="9350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5" name="Gleichschenkliges Dreieck 1"/>
          <p:cNvSpPr>
            <a:spLocks noChangeArrowheads="1"/>
          </p:cNvSpPr>
          <p:nvPr/>
        </p:nvSpPr>
        <p:spPr bwMode="auto">
          <a:xfrm rot="5400000">
            <a:off x="4068763" y="2205037"/>
            <a:ext cx="1150938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7416" name="Gruppieren 14"/>
          <p:cNvGrpSpPr>
            <a:grpSpLocks/>
          </p:cNvGrpSpPr>
          <p:nvPr/>
        </p:nvGrpSpPr>
        <p:grpSpPr bwMode="auto">
          <a:xfrm>
            <a:off x="1547813" y="3141663"/>
            <a:ext cx="288925" cy="1008062"/>
            <a:chOff x="1547217" y="3140968"/>
            <a:chExt cx="288925" cy="1008434"/>
          </a:xfrm>
        </p:grpSpPr>
        <p:sp>
          <p:nvSpPr>
            <p:cNvPr id="17469" name="Line 135"/>
            <p:cNvSpPr>
              <a:spLocks noChangeShapeType="1"/>
            </p:cNvSpPr>
            <p:nvPr/>
          </p:nvSpPr>
          <p:spPr bwMode="auto">
            <a:xfrm>
              <a:off x="1691680" y="3140968"/>
              <a:ext cx="0" cy="3599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70" name="Line 138"/>
            <p:cNvSpPr>
              <a:spLocks noChangeShapeType="1"/>
            </p:cNvSpPr>
            <p:nvPr/>
          </p:nvSpPr>
          <p:spPr bwMode="auto">
            <a:xfrm>
              <a:off x="1691680" y="3789040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7471" name="Group 139"/>
            <p:cNvGrpSpPr>
              <a:grpSpLocks/>
            </p:cNvGrpSpPr>
            <p:nvPr/>
          </p:nvGrpSpPr>
          <p:grpSpPr bwMode="auto">
            <a:xfrm>
              <a:off x="1547217" y="3500115"/>
              <a:ext cx="288925" cy="288925"/>
              <a:chOff x="1655" y="2931"/>
              <a:chExt cx="182" cy="318"/>
            </a:xfrm>
          </p:grpSpPr>
          <p:sp>
            <p:nvSpPr>
              <p:cNvPr id="17472" name="Line 140"/>
              <p:cNvSpPr>
                <a:spLocks noChangeShapeType="1"/>
              </p:cNvSpPr>
              <p:nvPr/>
            </p:nvSpPr>
            <p:spPr bwMode="auto">
              <a:xfrm>
                <a:off x="1746" y="2931"/>
                <a:ext cx="91" cy="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73" name="Line 141"/>
              <p:cNvSpPr>
                <a:spLocks noChangeShapeType="1"/>
              </p:cNvSpPr>
              <p:nvPr/>
            </p:nvSpPr>
            <p:spPr bwMode="auto">
              <a:xfrm flipH="1">
                <a:off x="1655" y="3022"/>
                <a:ext cx="182" cy="13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74" name="Line 142"/>
              <p:cNvSpPr>
                <a:spLocks noChangeShapeType="1"/>
              </p:cNvSpPr>
              <p:nvPr/>
            </p:nvSpPr>
            <p:spPr bwMode="auto">
              <a:xfrm>
                <a:off x="1701" y="3203"/>
                <a:ext cx="45" cy="4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75" name="Line 143"/>
              <p:cNvSpPr>
                <a:spLocks noChangeShapeType="1"/>
              </p:cNvSpPr>
              <p:nvPr/>
            </p:nvSpPr>
            <p:spPr bwMode="auto">
              <a:xfrm>
                <a:off x="1655" y="3158"/>
                <a:ext cx="91" cy="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7417" name="Gruppieren 4"/>
          <p:cNvGrpSpPr>
            <a:grpSpLocks/>
          </p:cNvGrpSpPr>
          <p:nvPr/>
        </p:nvGrpSpPr>
        <p:grpSpPr bwMode="auto">
          <a:xfrm>
            <a:off x="1979613" y="2276475"/>
            <a:ext cx="144462" cy="1152525"/>
            <a:chOff x="2051720" y="3140968"/>
            <a:chExt cx="144016" cy="1152450"/>
          </a:xfrm>
        </p:grpSpPr>
        <p:sp>
          <p:nvSpPr>
            <p:cNvPr id="17466" name="Rechteck 2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67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68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418" name="Gruppieren 44"/>
          <p:cNvGrpSpPr>
            <a:grpSpLocks/>
          </p:cNvGrpSpPr>
          <p:nvPr/>
        </p:nvGrpSpPr>
        <p:grpSpPr bwMode="auto">
          <a:xfrm>
            <a:off x="900113" y="3141663"/>
            <a:ext cx="142875" cy="1152525"/>
            <a:chOff x="2051720" y="3140968"/>
            <a:chExt cx="144016" cy="1152450"/>
          </a:xfrm>
        </p:grpSpPr>
        <p:sp>
          <p:nvSpPr>
            <p:cNvPr id="17463" name="Rechteck 45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64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65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419" name="Gruppieren 48"/>
          <p:cNvGrpSpPr>
            <a:grpSpLocks/>
          </p:cNvGrpSpPr>
          <p:nvPr/>
        </p:nvGrpSpPr>
        <p:grpSpPr bwMode="auto">
          <a:xfrm rot="-5400000">
            <a:off x="1404145" y="1701006"/>
            <a:ext cx="144462" cy="1152525"/>
            <a:chOff x="2051720" y="3140968"/>
            <a:chExt cx="144016" cy="1152450"/>
          </a:xfrm>
        </p:grpSpPr>
        <p:sp>
          <p:nvSpPr>
            <p:cNvPr id="17460" name="Rechteck 49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6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6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7420" name="Gerade Verbindung 6"/>
          <p:cNvCxnSpPr>
            <a:cxnSpLocks noChangeShapeType="1"/>
            <a:stCxn id="17468" idx="0"/>
            <a:endCxn id="17469" idx="0"/>
          </p:cNvCxnSpPr>
          <p:nvPr/>
        </p:nvCxnSpPr>
        <p:spPr bwMode="auto">
          <a:xfrm flipH="1">
            <a:off x="1692275" y="2276475"/>
            <a:ext cx="358775" cy="8651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1" name="Gerade Verbindung 10"/>
          <p:cNvCxnSpPr>
            <a:cxnSpLocks noChangeShapeType="1"/>
            <a:stCxn id="17465" idx="0"/>
            <a:endCxn id="17469" idx="0"/>
          </p:cNvCxnSpPr>
          <p:nvPr/>
        </p:nvCxnSpPr>
        <p:spPr bwMode="auto">
          <a:xfrm>
            <a:off x="971550" y="3141663"/>
            <a:ext cx="7207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22" name="Gruppieren 59"/>
          <p:cNvGrpSpPr>
            <a:grpSpLocks/>
          </p:cNvGrpSpPr>
          <p:nvPr/>
        </p:nvGrpSpPr>
        <p:grpSpPr bwMode="auto">
          <a:xfrm rot="-5400000">
            <a:off x="1475582" y="3717131"/>
            <a:ext cx="144462" cy="1152525"/>
            <a:chOff x="2051720" y="3140968"/>
            <a:chExt cx="144016" cy="1152450"/>
          </a:xfrm>
        </p:grpSpPr>
        <p:sp>
          <p:nvSpPr>
            <p:cNvPr id="17457" name="Rechteck 60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58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59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7423" name="Gerade Verbindung 13"/>
          <p:cNvCxnSpPr>
            <a:cxnSpLocks noChangeShapeType="1"/>
            <a:stCxn id="17459" idx="0"/>
          </p:cNvCxnSpPr>
          <p:nvPr/>
        </p:nvCxnSpPr>
        <p:spPr bwMode="auto">
          <a:xfrm flipV="1">
            <a:off x="971550" y="3860800"/>
            <a:ext cx="360363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24" name="Gruppieren 66"/>
          <p:cNvGrpSpPr>
            <a:grpSpLocks/>
          </p:cNvGrpSpPr>
          <p:nvPr/>
        </p:nvGrpSpPr>
        <p:grpSpPr bwMode="auto">
          <a:xfrm>
            <a:off x="468313" y="2276475"/>
            <a:ext cx="288925" cy="1008063"/>
            <a:chOff x="1547217" y="3140968"/>
            <a:chExt cx="288925" cy="1008434"/>
          </a:xfrm>
        </p:grpSpPr>
        <p:sp>
          <p:nvSpPr>
            <p:cNvPr id="17450" name="Line 135"/>
            <p:cNvSpPr>
              <a:spLocks noChangeShapeType="1"/>
            </p:cNvSpPr>
            <p:nvPr/>
          </p:nvSpPr>
          <p:spPr bwMode="auto">
            <a:xfrm>
              <a:off x="1691680" y="3140968"/>
              <a:ext cx="0" cy="3599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51" name="Line 138"/>
            <p:cNvSpPr>
              <a:spLocks noChangeShapeType="1"/>
            </p:cNvSpPr>
            <p:nvPr/>
          </p:nvSpPr>
          <p:spPr bwMode="auto">
            <a:xfrm>
              <a:off x="1691680" y="3789040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7452" name="Group 139"/>
            <p:cNvGrpSpPr>
              <a:grpSpLocks/>
            </p:cNvGrpSpPr>
            <p:nvPr/>
          </p:nvGrpSpPr>
          <p:grpSpPr bwMode="auto">
            <a:xfrm>
              <a:off x="1547217" y="3500115"/>
              <a:ext cx="288925" cy="288925"/>
              <a:chOff x="1655" y="2931"/>
              <a:chExt cx="182" cy="318"/>
            </a:xfrm>
          </p:grpSpPr>
          <p:sp>
            <p:nvSpPr>
              <p:cNvPr id="17453" name="Line 140"/>
              <p:cNvSpPr>
                <a:spLocks noChangeShapeType="1"/>
              </p:cNvSpPr>
              <p:nvPr/>
            </p:nvSpPr>
            <p:spPr bwMode="auto">
              <a:xfrm>
                <a:off x="1746" y="2931"/>
                <a:ext cx="91" cy="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54" name="Line 141"/>
              <p:cNvSpPr>
                <a:spLocks noChangeShapeType="1"/>
              </p:cNvSpPr>
              <p:nvPr/>
            </p:nvSpPr>
            <p:spPr bwMode="auto">
              <a:xfrm flipH="1">
                <a:off x="1655" y="3022"/>
                <a:ext cx="182" cy="13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55" name="Line 142"/>
              <p:cNvSpPr>
                <a:spLocks noChangeShapeType="1"/>
              </p:cNvSpPr>
              <p:nvPr/>
            </p:nvSpPr>
            <p:spPr bwMode="auto">
              <a:xfrm>
                <a:off x="1701" y="3203"/>
                <a:ext cx="45" cy="4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56" name="Line 143"/>
              <p:cNvSpPr>
                <a:spLocks noChangeShapeType="1"/>
              </p:cNvSpPr>
              <p:nvPr/>
            </p:nvSpPr>
            <p:spPr bwMode="auto">
              <a:xfrm>
                <a:off x="1655" y="3158"/>
                <a:ext cx="91" cy="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cxnSp>
        <p:nvCxnSpPr>
          <p:cNvPr id="17425" name="Gerade Verbindung 16"/>
          <p:cNvCxnSpPr>
            <a:cxnSpLocks noChangeShapeType="1"/>
            <a:stCxn id="17462" idx="0"/>
            <a:endCxn id="17450" idx="0"/>
          </p:cNvCxnSpPr>
          <p:nvPr/>
        </p:nvCxnSpPr>
        <p:spPr bwMode="auto">
          <a:xfrm flipH="1" flipV="1">
            <a:off x="612775" y="2276475"/>
            <a:ext cx="28733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6" name="Gerade Verbindung 18"/>
          <p:cNvCxnSpPr>
            <a:cxnSpLocks noChangeShapeType="1"/>
          </p:cNvCxnSpPr>
          <p:nvPr/>
        </p:nvCxnSpPr>
        <p:spPr bwMode="auto">
          <a:xfrm>
            <a:off x="2124075" y="4292600"/>
            <a:ext cx="0" cy="57626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7" name="Gerade Verbindung 20"/>
          <p:cNvCxnSpPr>
            <a:cxnSpLocks noChangeShapeType="1"/>
          </p:cNvCxnSpPr>
          <p:nvPr/>
        </p:nvCxnSpPr>
        <p:spPr bwMode="auto">
          <a:xfrm>
            <a:off x="1908175" y="4868863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8" name="Gerade Verbindung 43"/>
          <p:cNvCxnSpPr>
            <a:cxnSpLocks noChangeShapeType="1"/>
          </p:cNvCxnSpPr>
          <p:nvPr/>
        </p:nvCxnSpPr>
        <p:spPr bwMode="auto">
          <a:xfrm>
            <a:off x="2051050" y="3429000"/>
            <a:ext cx="504825" cy="504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29" name="Gruppieren 82"/>
          <p:cNvGrpSpPr>
            <a:grpSpLocks/>
          </p:cNvGrpSpPr>
          <p:nvPr/>
        </p:nvGrpSpPr>
        <p:grpSpPr bwMode="auto">
          <a:xfrm>
            <a:off x="2411413" y="3933825"/>
            <a:ext cx="288925" cy="1008063"/>
            <a:chOff x="1547217" y="3140968"/>
            <a:chExt cx="288925" cy="1008434"/>
          </a:xfrm>
        </p:grpSpPr>
        <p:sp>
          <p:nvSpPr>
            <p:cNvPr id="17443" name="Line 135"/>
            <p:cNvSpPr>
              <a:spLocks noChangeShapeType="1"/>
            </p:cNvSpPr>
            <p:nvPr/>
          </p:nvSpPr>
          <p:spPr bwMode="auto">
            <a:xfrm>
              <a:off x="1691680" y="3140968"/>
              <a:ext cx="0" cy="3599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44" name="Line 138"/>
            <p:cNvSpPr>
              <a:spLocks noChangeShapeType="1"/>
            </p:cNvSpPr>
            <p:nvPr/>
          </p:nvSpPr>
          <p:spPr bwMode="auto">
            <a:xfrm>
              <a:off x="1691680" y="3789040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7445" name="Group 139"/>
            <p:cNvGrpSpPr>
              <a:grpSpLocks/>
            </p:cNvGrpSpPr>
            <p:nvPr/>
          </p:nvGrpSpPr>
          <p:grpSpPr bwMode="auto">
            <a:xfrm>
              <a:off x="1547217" y="3500115"/>
              <a:ext cx="288925" cy="288925"/>
              <a:chOff x="1655" y="2931"/>
              <a:chExt cx="182" cy="318"/>
            </a:xfrm>
          </p:grpSpPr>
          <p:sp>
            <p:nvSpPr>
              <p:cNvPr id="17446" name="Line 140"/>
              <p:cNvSpPr>
                <a:spLocks noChangeShapeType="1"/>
              </p:cNvSpPr>
              <p:nvPr/>
            </p:nvSpPr>
            <p:spPr bwMode="auto">
              <a:xfrm>
                <a:off x="1746" y="2931"/>
                <a:ext cx="91" cy="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47" name="Line 141"/>
              <p:cNvSpPr>
                <a:spLocks noChangeShapeType="1"/>
              </p:cNvSpPr>
              <p:nvPr/>
            </p:nvSpPr>
            <p:spPr bwMode="auto">
              <a:xfrm flipH="1">
                <a:off x="1655" y="3022"/>
                <a:ext cx="182" cy="13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48" name="Line 142"/>
              <p:cNvSpPr>
                <a:spLocks noChangeShapeType="1"/>
              </p:cNvSpPr>
              <p:nvPr/>
            </p:nvSpPr>
            <p:spPr bwMode="auto">
              <a:xfrm>
                <a:off x="1701" y="3203"/>
                <a:ext cx="45" cy="4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49" name="Line 143"/>
              <p:cNvSpPr>
                <a:spLocks noChangeShapeType="1"/>
              </p:cNvSpPr>
              <p:nvPr/>
            </p:nvSpPr>
            <p:spPr bwMode="auto">
              <a:xfrm>
                <a:off x="1655" y="3158"/>
                <a:ext cx="91" cy="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7430" name="Gruppieren 90"/>
          <p:cNvGrpSpPr>
            <a:grpSpLocks/>
          </p:cNvGrpSpPr>
          <p:nvPr/>
        </p:nvGrpSpPr>
        <p:grpSpPr bwMode="auto">
          <a:xfrm rot="-5400000">
            <a:off x="3059906" y="3356769"/>
            <a:ext cx="144463" cy="1152525"/>
            <a:chOff x="2051720" y="3140968"/>
            <a:chExt cx="144016" cy="1152450"/>
          </a:xfrm>
        </p:grpSpPr>
        <p:sp>
          <p:nvSpPr>
            <p:cNvPr id="17440" name="Rechteck 91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41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42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431" name="Gruppieren 94"/>
          <p:cNvGrpSpPr>
            <a:grpSpLocks/>
          </p:cNvGrpSpPr>
          <p:nvPr/>
        </p:nvGrpSpPr>
        <p:grpSpPr bwMode="auto">
          <a:xfrm rot="-5400000">
            <a:off x="2555875" y="2852738"/>
            <a:ext cx="142875" cy="1152525"/>
            <a:chOff x="2051720" y="3140968"/>
            <a:chExt cx="144016" cy="1152450"/>
          </a:xfrm>
        </p:grpSpPr>
        <p:sp>
          <p:nvSpPr>
            <p:cNvPr id="17437" name="Rechteck 95"/>
            <p:cNvSpPr>
              <a:spLocks noChangeArrowheads="1"/>
            </p:cNvSpPr>
            <p:nvPr/>
          </p:nvSpPr>
          <p:spPr bwMode="auto">
            <a:xfrm>
              <a:off x="2051720" y="3501008"/>
              <a:ext cx="144016" cy="432048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38" name="Line 138"/>
            <p:cNvSpPr>
              <a:spLocks noChangeShapeType="1"/>
            </p:cNvSpPr>
            <p:nvPr/>
          </p:nvSpPr>
          <p:spPr bwMode="auto">
            <a:xfrm>
              <a:off x="2123728" y="3933056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39" name="Line 138"/>
            <p:cNvSpPr>
              <a:spLocks noChangeShapeType="1"/>
            </p:cNvSpPr>
            <p:nvPr/>
          </p:nvSpPr>
          <p:spPr bwMode="auto">
            <a:xfrm>
              <a:off x="2123728" y="314096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7432" name="Gerade Verbindung 53"/>
          <p:cNvCxnSpPr>
            <a:cxnSpLocks noChangeShapeType="1"/>
            <a:stCxn id="17461" idx="1"/>
          </p:cNvCxnSpPr>
          <p:nvPr/>
        </p:nvCxnSpPr>
        <p:spPr bwMode="auto">
          <a:xfrm>
            <a:off x="2052638" y="2276475"/>
            <a:ext cx="1150937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lg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Gerade Verbindung 100"/>
          <p:cNvCxnSpPr>
            <a:cxnSpLocks noChangeShapeType="1"/>
          </p:cNvCxnSpPr>
          <p:nvPr/>
        </p:nvCxnSpPr>
        <p:spPr bwMode="auto">
          <a:xfrm flipV="1">
            <a:off x="2051050" y="2997200"/>
            <a:ext cx="1152525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lg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4" name="Gerade Verbindung 102"/>
          <p:cNvCxnSpPr>
            <a:cxnSpLocks noChangeShapeType="1"/>
          </p:cNvCxnSpPr>
          <p:nvPr/>
        </p:nvCxnSpPr>
        <p:spPr bwMode="auto">
          <a:xfrm>
            <a:off x="4067175" y="5516563"/>
            <a:ext cx="43338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Gerade Verbindung 56"/>
          <p:cNvCxnSpPr>
            <a:cxnSpLocks noChangeShapeType="1"/>
          </p:cNvCxnSpPr>
          <p:nvPr/>
        </p:nvCxnSpPr>
        <p:spPr bwMode="auto">
          <a:xfrm>
            <a:off x="4284663" y="5084763"/>
            <a:ext cx="0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6" name="Ellipse 105"/>
          <p:cNvSpPr>
            <a:spLocks noChangeArrowheads="1"/>
          </p:cNvSpPr>
          <p:nvPr/>
        </p:nvSpPr>
        <p:spPr bwMode="auto">
          <a:xfrm>
            <a:off x="3995738" y="2924175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2286000" y="25146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2286000" y="266700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I=?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3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 smtClean="0"/>
              <a:t>Symmetrischer- </a:t>
            </a:r>
            <a:r>
              <a:rPr lang="de-DE" sz="1600" dirty="0"/>
              <a:t>und Operationsverstärker </a:t>
            </a:r>
            <a:r>
              <a:rPr lang="de-DE" sz="1600" dirty="0" smtClean="0"/>
              <a:t>mit </a:t>
            </a:r>
            <a:r>
              <a:rPr lang="de-DE" sz="1600" dirty="0" err="1" smtClean="0"/>
              <a:t>Kaskode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50</a:t>
            </a:fld>
            <a:endParaRPr lang="de-DE" altLang="de-DE" sz="1400">
              <a:latin typeface="Arial" charset="0"/>
            </a:endParaRPr>
          </a:p>
        </p:txBody>
      </p:sp>
      <p:cxnSp>
        <p:nvCxnSpPr>
          <p:cNvPr id="248" name="Gerade Verbindung 247"/>
          <p:cNvCxnSpPr/>
          <p:nvPr/>
        </p:nvCxnSpPr>
        <p:spPr bwMode="auto">
          <a:xfrm flipH="1">
            <a:off x="29718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Gerade Verbindung 248"/>
          <p:cNvCxnSpPr/>
          <p:nvPr/>
        </p:nvCxnSpPr>
        <p:spPr bwMode="auto">
          <a:xfrm flipH="1">
            <a:off x="29718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0" name="Gruppieren 249"/>
          <p:cNvGrpSpPr/>
          <p:nvPr/>
        </p:nvGrpSpPr>
        <p:grpSpPr>
          <a:xfrm>
            <a:off x="3429000" y="2362200"/>
            <a:ext cx="533400" cy="762000"/>
            <a:chOff x="1600200" y="4419600"/>
            <a:chExt cx="533400" cy="762000"/>
          </a:xfrm>
        </p:grpSpPr>
        <p:sp>
          <p:nvSpPr>
            <p:cNvPr id="25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2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3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5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" name="Gruppieren 265"/>
          <p:cNvGrpSpPr/>
          <p:nvPr/>
        </p:nvGrpSpPr>
        <p:grpSpPr>
          <a:xfrm flipH="1">
            <a:off x="2971800" y="3352800"/>
            <a:ext cx="533400" cy="762000"/>
            <a:chOff x="1600200" y="4419600"/>
            <a:chExt cx="533400" cy="762000"/>
          </a:xfrm>
        </p:grpSpPr>
        <p:sp>
          <p:nvSpPr>
            <p:cNvPr id="26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7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" name="Gerade Verbindung 275"/>
          <p:cNvCxnSpPr/>
          <p:nvPr/>
        </p:nvCxnSpPr>
        <p:spPr bwMode="auto">
          <a:xfrm>
            <a:off x="17526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" name="Gerade Verbindung mit Pfeil 276"/>
          <p:cNvCxnSpPr/>
          <p:nvPr/>
        </p:nvCxnSpPr>
        <p:spPr bwMode="auto">
          <a:xfrm rot="10800000">
            <a:off x="32766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8" name="Ellipse 277"/>
          <p:cNvSpPr/>
          <p:nvPr/>
        </p:nvSpPr>
        <p:spPr bwMode="auto">
          <a:xfrm>
            <a:off x="35814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9" name="Gerade Verbindung 278"/>
          <p:cNvCxnSpPr/>
          <p:nvPr/>
        </p:nvCxnSpPr>
        <p:spPr bwMode="auto">
          <a:xfrm flipV="1">
            <a:off x="29718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Gerade Verbindung 279"/>
          <p:cNvCxnSpPr>
            <a:stCxn id="256" idx="1"/>
          </p:cNvCxnSpPr>
          <p:nvPr/>
        </p:nvCxnSpPr>
        <p:spPr bwMode="auto">
          <a:xfrm flipH="1">
            <a:off x="2971800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Gerade Verbindung 280"/>
          <p:cNvCxnSpPr/>
          <p:nvPr/>
        </p:nvCxnSpPr>
        <p:spPr bwMode="auto">
          <a:xfrm>
            <a:off x="29718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Gerade Verbindung 281"/>
          <p:cNvCxnSpPr>
            <a:stCxn id="257" idx="0"/>
          </p:cNvCxnSpPr>
          <p:nvPr/>
        </p:nvCxnSpPr>
        <p:spPr bwMode="auto">
          <a:xfrm>
            <a:off x="39624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Gerade Verbindung 282"/>
          <p:cNvCxnSpPr/>
          <p:nvPr/>
        </p:nvCxnSpPr>
        <p:spPr bwMode="auto">
          <a:xfrm>
            <a:off x="3962400" y="3276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4" name="Gruppieren 283"/>
          <p:cNvGrpSpPr/>
          <p:nvPr/>
        </p:nvGrpSpPr>
        <p:grpSpPr>
          <a:xfrm flipH="1">
            <a:off x="3962400" y="3581400"/>
            <a:ext cx="533400" cy="762000"/>
            <a:chOff x="1600200" y="4419600"/>
            <a:chExt cx="533400" cy="762000"/>
          </a:xfrm>
        </p:grpSpPr>
        <p:sp>
          <p:nvSpPr>
            <p:cNvPr id="285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6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7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8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9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0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1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92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3" name="Gerade Verbindung 292"/>
          <p:cNvCxnSpPr/>
          <p:nvPr/>
        </p:nvCxnSpPr>
        <p:spPr bwMode="auto">
          <a:xfrm>
            <a:off x="38100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6" name="Gruppieren 295"/>
          <p:cNvGrpSpPr/>
          <p:nvPr/>
        </p:nvGrpSpPr>
        <p:grpSpPr>
          <a:xfrm flipH="1" flipV="1">
            <a:off x="2971800" y="1600200"/>
            <a:ext cx="533400" cy="762000"/>
            <a:chOff x="1600200" y="4419600"/>
            <a:chExt cx="533400" cy="762000"/>
          </a:xfrm>
        </p:grpSpPr>
        <p:sp>
          <p:nvSpPr>
            <p:cNvPr id="29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0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05" name="Gerade Verbindung 304"/>
          <p:cNvCxnSpPr/>
          <p:nvPr/>
        </p:nvCxnSpPr>
        <p:spPr bwMode="auto">
          <a:xfrm flipV="1">
            <a:off x="28194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6" name="Gerade Verbindung 305"/>
          <p:cNvCxnSpPr/>
          <p:nvPr/>
        </p:nvCxnSpPr>
        <p:spPr bwMode="auto">
          <a:xfrm flipV="1">
            <a:off x="29718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Ellipse 306"/>
          <p:cNvSpPr/>
          <p:nvPr/>
        </p:nvSpPr>
        <p:spPr bwMode="auto">
          <a:xfrm>
            <a:off x="32004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" name="Gerade Verbindung 308"/>
          <p:cNvCxnSpPr/>
          <p:nvPr/>
        </p:nvCxnSpPr>
        <p:spPr bwMode="auto">
          <a:xfrm>
            <a:off x="17526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" name="Gerade Verbindung 309"/>
          <p:cNvCxnSpPr/>
          <p:nvPr/>
        </p:nvCxnSpPr>
        <p:spPr bwMode="auto">
          <a:xfrm>
            <a:off x="1752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1" name="Gruppieren 310"/>
          <p:cNvGrpSpPr/>
          <p:nvPr/>
        </p:nvGrpSpPr>
        <p:grpSpPr>
          <a:xfrm flipH="1">
            <a:off x="762000" y="2362200"/>
            <a:ext cx="533400" cy="762000"/>
            <a:chOff x="1600200" y="4419600"/>
            <a:chExt cx="533400" cy="762000"/>
          </a:xfrm>
        </p:grpSpPr>
        <p:sp>
          <p:nvSpPr>
            <p:cNvPr id="35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6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7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8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59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2" name="Gruppieren 311"/>
          <p:cNvGrpSpPr/>
          <p:nvPr/>
        </p:nvGrpSpPr>
        <p:grpSpPr>
          <a:xfrm>
            <a:off x="1219200" y="3352800"/>
            <a:ext cx="533400" cy="762000"/>
            <a:chOff x="1600200" y="4419600"/>
            <a:chExt cx="533400" cy="762000"/>
          </a:xfrm>
        </p:grpSpPr>
        <p:sp>
          <p:nvSpPr>
            <p:cNvPr id="344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5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6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5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3" name="Gerade Verbindung 312"/>
          <p:cNvCxnSpPr/>
          <p:nvPr/>
        </p:nvCxnSpPr>
        <p:spPr bwMode="auto">
          <a:xfrm flipH="1">
            <a:off x="17526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" name="Gerade Verbindung mit Pfeil 313"/>
          <p:cNvCxnSpPr/>
          <p:nvPr/>
        </p:nvCxnSpPr>
        <p:spPr bwMode="auto">
          <a:xfrm rot="10800000" flipH="1">
            <a:off x="11430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5" name="Ellipse 314"/>
          <p:cNvSpPr/>
          <p:nvPr/>
        </p:nvSpPr>
        <p:spPr bwMode="auto">
          <a:xfrm flipH="1">
            <a:off x="9906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16" name="Gerade Verbindung 315"/>
          <p:cNvCxnSpPr/>
          <p:nvPr/>
        </p:nvCxnSpPr>
        <p:spPr bwMode="auto">
          <a:xfrm flipH="1" flipV="1">
            <a:off x="17526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" name="Gerade Verbindung 316"/>
          <p:cNvCxnSpPr>
            <a:stCxn id="357" idx="1"/>
          </p:cNvCxnSpPr>
          <p:nvPr/>
        </p:nvCxnSpPr>
        <p:spPr bwMode="auto">
          <a:xfrm>
            <a:off x="761999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" name="Gerade Verbindung 317"/>
          <p:cNvCxnSpPr/>
          <p:nvPr/>
        </p:nvCxnSpPr>
        <p:spPr bwMode="auto">
          <a:xfrm flipH="1">
            <a:off x="17526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9" name="Gerade Verbindung 318"/>
          <p:cNvCxnSpPr>
            <a:stCxn id="358" idx="0"/>
          </p:cNvCxnSpPr>
          <p:nvPr/>
        </p:nvCxnSpPr>
        <p:spPr bwMode="auto">
          <a:xfrm flipH="1">
            <a:off x="7620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Gerade Verbindung 319"/>
          <p:cNvCxnSpPr/>
          <p:nvPr/>
        </p:nvCxnSpPr>
        <p:spPr bwMode="auto">
          <a:xfrm flipH="1">
            <a:off x="76200" y="3276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1" name="Gruppieren 320"/>
          <p:cNvGrpSpPr/>
          <p:nvPr/>
        </p:nvGrpSpPr>
        <p:grpSpPr>
          <a:xfrm>
            <a:off x="228600" y="3581400"/>
            <a:ext cx="533400" cy="762000"/>
            <a:chOff x="1600200" y="4419600"/>
            <a:chExt cx="533400" cy="762000"/>
          </a:xfrm>
        </p:grpSpPr>
        <p:sp>
          <p:nvSpPr>
            <p:cNvPr id="336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7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8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9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0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1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4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2" name="Gerade Verbindung 321"/>
          <p:cNvCxnSpPr/>
          <p:nvPr/>
        </p:nvCxnSpPr>
        <p:spPr bwMode="auto">
          <a:xfrm flipH="1">
            <a:off x="6096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4" name="Gruppieren 323"/>
          <p:cNvGrpSpPr/>
          <p:nvPr/>
        </p:nvGrpSpPr>
        <p:grpSpPr>
          <a:xfrm flipV="1">
            <a:off x="1219200" y="1600200"/>
            <a:ext cx="533400" cy="762000"/>
            <a:chOff x="1600200" y="4419600"/>
            <a:chExt cx="533400" cy="762000"/>
          </a:xfrm>
        </p:grpSpPr>
        <p:sp>
          <p:nvSpPr>
            <p:cNvPr id="328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29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0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1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2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3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4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35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5" name="Gerade Verbindung 324"/>
          <p:cNvCxnSpPr/>
          <p:nvPr/>
        </p:nvCxnSpPr>
        <p:spPr bwMode="auto">
          <a:xfrm flipH="1" flipV="1">
            <a:off x="16002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Gerade Verbindung 325"/>
          <p:cNvCxnSpPr/>
          <p:nvPr/>
        </p:nvCxnSpPr>
        <p:spPr bwMode="auto">
          <a:xfrm flipH="1" flipV="1">
            <a:off x="17526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" name="Ellipse 326"/>
          <p:cNvSpPr/>
          <p:nvPr/>
        </p:nvSpPr>
        <p:spPr bwMode="auto">
          <a:xfrm flipH="1">
            <a:off x="13716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60" name="Gruppieren 359"/>
          <p:cNvGrpSpPr/>
          <p:nvPr/>
        </p:nvGrpSpPr>
        <p:grpSpPr>
          <a:xfrm>
            <a:off x="1828800" y="4114800"/>
            <a:ext cx="533400" cy="762000"/>
            <a:chOff x="1600200" y="4419600"/>
            <a:chExt cx="533400" cy="762000"/>
          </a:xfrm>
        </p:grpSpPr>
        <p:sp>
          <p:nvSpPr>
            <p:cNvPr id="36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2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3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6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69" name="Gerade Verbindung 368"/>
          <p:cNvCxnSpPr/>
          <p:nvPr/>
        </p:nvCxnSpPr>
        <p:spPr bwMode="auto">
          <a:xfrm flipH="1">
            <a:off x="22098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1295400" y="1981200"/>
            <a:ext cx="2209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8" name="Gruppieren 227"/>
          <p:cNvGrpSpPr/>
          <p:nvPr/>
        </p:nvGrpSpPr>
        <p:grpSpPr>
          <a:xfrm flipH="1">
            <a:off x="990600" y="2743200"/>
            <a:ext cx="609600" cy="609600"/>
            <a:chOff x="1295400" y="5334000"/>
            <a:chExt cx="609600" cy="609600"/>
          </a:xfrm>
        </p:grpSpPr>
        <p:cxnSp>
          <p:nvCxnSpPr>
            <p:cNvPr id="229" name="Gerade Verbindung 228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Gerade Verbindung 229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Gerade Verbindung 230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Gerade Verbindung 231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4" name="Gruppieren 233"/>
          <p:cNvGrpSpPr/>
          <p:nvPr/>
        </p:nvGrpSpPr>
        <p:grpSpPr>
          <a:xfrm flipH="1">
            <a:off x="3124200" y="2743200"/>
            <a:ext cx="609600" cy="609600"/>
            <a:chOff x="1295400" y="5334000"/>
            <a:chExt cx="609600" cy="609600"/>
          </a:xfrm>
        </p:grpSpPr>
        <p:cxnSp>
          <p:nvCxnSpPr>
            <p:cNvPr id="235" name="Gerade Verbindung 234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>
            <a:off x="1828800" y="4495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172"/>
          <p:cNvCxnSpPr/>
          <p:nvPr/>
        </p:nvCxnSpPr>
        <p:spPr bwMode="auto">
          <a:xfrm flipH="1">
            <a:off x="74676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Gerade Verbindung 173"/>
          <p:cNvCxnSpPr/>
          <p:nvPr/>
        </p:nvCxnSpPr>
        <p:spPr bwMode="auto">
          <a:xfrm flipH="1">
            <a:off x="74676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5" name="Gruppieren 174"/>
          <p:cNvGrpSpPr/>
          <p:nvPr/>
        </p:nvGrpSpPr>
        <p:grpSpPr>
          <a:xfrm>
            <a:off x="7924800" y="2362200"/>
            <a:ext cx="533400" cy="762000"/>
            <a:chOff x="1600200" y="4419600"/>
            <a:chExt cx="533400" cy="762000"/>
          </a:xfrm>
        </p:grpSpPr>
        <p:sp>
          <p:nvSpPr>
            <p:cNvPr id="176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77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78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79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0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1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8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" name="Gruppieren 183"/>
          <p:cNvGrpSpPr/>
          <p:nvPr/>
        </p:nvGrpSpPr>
        <p:grpSpPr>
          <a:xfrm flipH="1">
            <a:off x="7467600" y="3352800"/>
            <a:ext cx="533400" cy="762000"/>
            <a:chOff x="1600200" y="4419600"/>
            <a:chExt cx="533400" cy="762000"/>
          </a:xfrm>
        </p:grpSpPr>
        <p:sp>
          <p:nvSpPr>
            <p:cNvPr id="185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6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7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8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9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0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1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92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93" name="Gerade Verbindung 192"/>
          <p:cNvCxnSpPr/>
          <p:nvPr/>
        </p:nvCxnSpPr>
        <p:spPr bwMode="auto">
          <a:xfrm>
            <a:off x="62484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Gerade Verbindung mit Pfeil 193"/>
          <p:cNvCxnSpPr/>
          <p:nvPr/>
        </p:nvCxnSpPr>
        <p:spPr bwMode="auto">
          <a:xfrm rot="10800000">
            <a:off x="77724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Ellipse 194"/>
          <p:cNvSpPr/>
          <p:nvPr/>
        </p:nvSpPr>
        <p:spPr bwMode="auto">
          <a:xfrm>
            <a:off x="80772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6" name="Gerade Verbindung 195"/>
          <p:cNvCxnSpPr/>
          <p:nvPr/>
        </p:nvCxnSpPr>
        <p:spPr bwMode="auto">
          <a:xfrm flipV="1">
            <a:off x="74676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>
            <a:stCxn id="181" idx="1"/>
          </p:cNvCxnSpPr>
          <p:nvPr/>
        </p:nvCxnSpPr>
        <p:spPr bwMode="auto">
          <a:xfrm flipH="1">
            <a:off x="7467600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74676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Gerade Verbindung 198"/>
          <p:cNvCxnSpPr>
            <a:stCxn id="182" idx="0"/>
          </p:cNvCxnSpPr>
          <p:nvPr/>
        </p:nvCxnSpPr>
        <p:spPr bwMode="auto">
          <a:xfrm>
            <a:off x="84582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199"/>
          <p:cNvCxnSpPr/>
          <p:nvPr/>
        </p:nvCxnSpPr>
        <p:spPr bwMode="auto">
          <a:xfrm>
            <a:off x="8458200" y="3276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1" name="Gruppieren 200"/>
          <p:cNvGrpSpPr/>
          <p:nvPr/>
        </p:nvGrpSpPr>
        <p:grpSpPr>
          <a:xfrm flipH="1">
            <a:off x="8458200" y="3581400"/>
            <a:ext cx="533400" cy="762000"/>
            <a:chOff x="1600200" y="4419600"/>
            <a:chExt cx="533400" cy="762000"/>
          </a:xfrm>
        </p:grpSpPr>
        <p:sp>
          <p:nvSpPr>
            <p:cNvPr id="20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6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7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8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09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0" name="Gerade Verbindung 209"/>
          <p:cNvCxnSpPr/>
          <p:nvPr/>
        </p:nvCxnSpPr>
        <p:spPr bwMode="auto">
          <a:xfrm>
            <a:off x="83058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1" name="Gruppieren 210"/>
          <p:cNvGrpSpPr/>
          <p:nvPr/>
        </p:nvGrpSpPr>
        <p:grpSpPr>
          <a:xfrm flipH="1" flipV="1">
            <a:off x="7467600" y="1600200"/>
            <a:ext cx="533400" cy="762000"/>
            <a:chOff x="1600200" y="4419600"/>
            <a:chExt cx="533400" cy="762000"/>
          </a:xfrm>
        </p:grpSpPr>
        <p:sp>
          <p:nvSpPr>
            <p:cNvPr id="21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20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1" name="Gerade Verbindung 220"/>
          <p:cNvCxnSpPr/>
          <p:nvPr/>
        </p:nvCxnSpPr>
        <p:spPr bwMode="auto">
          <a:xfrm flipV="1">
            <a:off x="73152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Gerade Verbindung 221"/>
          <p:cNvCxnSpPr/>
          <p:nvPr/>
        </p:nvCxnSpPr>
        <p:spPr bwMode="auto">
          <a:xfrm flipV="1">
            <a:off x="74676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" name="Ellipse 222"/>
          <p:cNvSpPr/>
          <p:nvPr/>
        </p:nvSpPr>
        <p:spPr bwMode="auto">
          <a:xfrm>
            <a:off x="76962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4" name="Gerade Verbindung 223"/>
          <p:cNvCxnSpPr/>
          <p:nvPr/>
        </p:nvCxnSpPr>
        <p:spPr bwMode="auto">
          <a:xfrm>
            <a:off x="62484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224"/>
          <p:cNvCxnSpPr/>
          <p:nvPr/>
        </p:nvCxnSpPr>
        <p:spPr bwMode="auto">
          <a:xfrm>
            <a:off x="62484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6" name="Gruppieren 225"/>
          <p:cNvGrpSpPr/>
          <p:nvPr/>
        </p:nvGrpSpPr>
        <p:grpSpPr>
          <a:xfrm flipH="1">
            <a:off x="5257800" y="2362200"/>
            <a:ext cx="533400" cy="762000"/>
            <a:chOff x="1600200" y="4419600"/>
            <a:chExt cx="533400" cy="762000"/>
          </a:xfrm>
        </p:grpSpPr>
        <p:sp>
          <p:nvSpPr>
            <p:cNvPr id="22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4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4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4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4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4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4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46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7" name="Gruppieren 246"/>
          <p:cNvGrpSpPr/>
          <p:nvPr/>
        </p:nvGrpSpPr>
        <p:grpSpPr>
          <a:xfrm>
            <a:off x="5715000" y="3352800"/>
            <a:ext cx="533400" cy="762000"/>
            <a:chOff x="1600200" y="4419600"/>
            <a:chExt cx="533400" cy="762000"/>
          </a:xfrm>
        </p:grpSpPr>
        <p:sp>
          <p:nvSpPr>
            <p:cNvPr id="25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75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4" name="Gerade Verbindung 293"/>
          <p:cNvCxnSpPr/>
          <p:nvPr/>
        </p:nvCxnSpPr>
        <p:spPr bwMode="auto">
          <a:xfrm flipH="1">
            <a:off x="62484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" name="Gerade Verbindung mit Pfeil 294"/>
          <p:cNvCxnSpPr/>
          <p:nvPr/>
        </p:nvCxnSpPr>
        <p:spPr bwMode="auto">
          <a:xfrm rot="10800000" flipH="1">
            <a:off x="56388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" name="Ellipse 307"/>
          <p:cNvSpPr/>
          <p:nvPr/>
        </p:nvSpPr>
        <p:spPr bwMode="auto">
          <a:xfrm flipH="1">
            <a:off x="54864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3" name="Gerade Verbindung 322"/>
          <p:cNvCxnSpPr/>
          <p:nvPr/>
        </p:nvCxnSpPr>
        <p:spPr bwMode="auto">
          <a:xfrm flipH="1" flipV="1">
            <a:off x="62484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0" name="Gerade Verbindung 379"/>
          <p:cNvCxnSpPr>
            <a:stCxn id="244" idx="1"/>
          </p:cNvCxnSpPr>
          <p:nvPr/>
        </p:nvCxnSpPr>
        <p:spPr bwMode="auto">
          <a:xfrm>
            <a:off x="5257799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3" name="Gerade Verbindung 382"/>
          <p:cNvCxnSpPr/>
          <p:nvPr/>
        </p:nvCxnSpPr>
        <p:spPr bwMode="auto">
          <a:xfrm flipH="1">
            <a:off x="62484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4" name="Gerade Verbindung 383"/>
          <p:cNvCxnSpPr>
            <a:stCxn id="245" idx="0"/>
          </p:cNvCxnSpPr>
          <p:nvPr/>
        </p:nvCxnSpPr>
        <p:spPr bwMode="auto">
          <a:xfrm flipH="1">
            <a:off x="52578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9" name="Gruppieren 388"/>
          <p:cNvGrpSpPr/>
          <p:nvPr/>
        </p:nvGrpSpPr>
        <p:grpSpPr>
          <a:xfrm>
            <a:off x="4724400" y="3581400"/>
            <a:ext cx="533400" cy="762000"/>
            <a:chOff x="1600200" y="4419600"/>
            <a:chExt cx="533400" cy="762000"/>
          </a:xfrm>
        </p:grpSpPr>
        <p:sp>
          <p:nvSpPr>
            <p:cNvPr id="398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9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0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1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2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3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4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405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1" name="Gerade Verbindung 420"/>
          <p:cNvCxnSpPr/>
          <p:nvPr/>
        </p:nvCxnSpPr>
        <p:spPr bwMode="auto">
          <a:xfrm flipH="1">
            <a:off x="51054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2" name="Gruppieren 421"/>
          <p:cNvGrpSpPr/>
          <p:nvPr/>
        </p:nvGrpSpPr>
        <p:grpSpPr>
          <a:xfrm flipV="1">
            <a:off x="5715000" y="1600200"/>
            <a:ext cx="533400" cy="762000"/>
            <a:chOff x="1600200" y="4419600"/>
            <a:chExt cx="533400" cy="762000"/>
          </a:xfrm>
        </p:grpSpPr>
        <p:sp>
          <p:nvSpPr>
            <p:cNvPr id="423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430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31" name="Gerade Verbindung 430"/>
          <p:cNvCxnSpPr/>
          <p:nvPr/>
        </p:nvCxnSpPr>
        <p:spPr bwMode="auto">
          <a:xfrm flipH="1" flipV="1">
            <a:off x="60960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" name="Gerade Verbindung 431"/>
          <p:cNvCxnSpPr/>
          <p:nvPr/>
        </p:nvCxnSpPr>
        <p:spPr bwMode="auto">
          <a:xfrm flipH="1" flipV="1">
            <a:off x="62484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3" name="Ellipse 432"/>
          <p:cNvSpPr/>
          <p:nvPr/>
        </p:nvSpPr>
        <p:spPr bwMode="auto">
          <a:xfrm flipH="1">
            <a:off x="58674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34" name="Gruppieren 433"/>
          <p:cNvGrpSpPr/>
          <p:nvPr/>
        </p:nvGrpSpPr>
        <p:grpSpPr>
          <a:xfrm>
            <a:off x="6324600" y="4114800"/>
            <a:ext cx="533400" cy="762000"/>
            <a:chOff x="1600200" y="4419600"/>
            <a:chExt cx="533400" cy="762000"/>
          </a:xfrm>
        </p:grpSpPr>
        <p:sp>
          <p:nvSpPr>
            <p:cNvPr id="435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36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37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38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39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40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41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442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3" name="Gerade Verbindung 442"/>
          <p:cNvCxnSpPr/>
          <p:nvPr/>
        </p:nvCxnSpPr>
        <p:spPr bwMode="auto">
          <a:xfrm flipH="1">
            <a:off x="67056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" name="Gerade Verbindung 443"/>
          <p:cNvCxnSpPr/>
          <p:nvPr/>
        </p:nvCxnSpPr>
        <p:spPr bwMode="auto">
          <a:xfrm>
            <a:off x="5791200" y="1981200"/>
            <a:ext cx="2209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5" name="Gruppieren 444"/>
          <p:cNvGrpSpPr/>
          <p:nvPr/>
        </p:nvGrpSpPr>
        <p:grpSpPr>
          <a:xfrm flipH="1">
            <a:off x="5486400" y="2743200"/>
            <a:ext cx="609600" cy="609600"/>
            <a:chOff x="1295400" y="5334000"/>
            <a:chExt cx="609600" cy="609600"/>
          </a:xfrm>
        </p:grpSpPr>
        <p:cxnSp>
          <p:nvCxnSpPr>
            <p:cNvPr id="446" name="Gerade Verbindung 445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7" name="Gerade Verbindung 446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8" name="Gerade Verbindung 447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9" name="Gerade Verbindung 448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" name="Gerade Verbindung 449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1" name="Gruppieren 450"/>
          <p:cNvGrpSpPr/>
          <p:nvPr/>
        </p:nvGrpSpPr>
        <p:grpSpPr>
          <a:xfrm flipH="1">
            <a:off x="7620000" y="2743200"/>
            <a:ext cx="609600" cy="609600"/>
            <a:chOff x="1295400" y="5334000"/>
            <a:chExt cx="609600" cy="609600"/>
          </a:xfrm>
        </p:grpSpPr>
        <p:cxnSp>
          <p:nvCxnSpPr>
            <p:cNvPr id="452" name="Gerade Verbindung 451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" name="Gerade Verbindung 452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" name="Gerade Verbindung 453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5" name="Gerade Verbindung 454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6" name="Gerade Verbindung 455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7" name="Gerade Verbindung 456"/>
          <p:cNvCxnSpPr/>
          <p:nvPr/>
        </p:nvCxnSpPr>
        <p:spPr bwMode="auto">
          <a:xfrm>
            <a:off x="6324600" y="4495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flipV="1">
            <a:off x="4724400" y="3581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4724400" y="35814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ihandform 14"/>
          <p:cNvSpPr/>
          <p:nvPr/>
        </p:nvSpPr>
        <p:spPr bwMode="auto">
          <a:xfrm>
            <a:off x="4724400" y="3962400"/>
            <a:ext cx="4241800" cy="1066806"/>
          </a:xfrm>
          <a:custGeom>
            <a:avLst/>
            <a:gdLst>
              <a:gd name="connsiteX0" fmla="*/ 0 w 4241800"/>
              <a:gd name="connsiteY0" fmla="*/ 0 h 1066806"/>
              <a:gd name="connsiteX1" fmla="*/ 850900 w 4241800"/>
              <a:gd name="connsiteY1" fmla="*/ 1066800 h 1066806"/>
              <a:gd name="connsiteX2" fmla="*/ 4241800 w 4241800"/>
              <a:gd name="connsiteY2" fmla="*/ 12700 h 10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800" h="1066806">
                <a:moveTo>
                  <a:pt x="0" y="0"/>
                </a:moveTo>
                <a:cubicBezTo>
                  <a:pt x="71966" y="532341"/>
                  <a:pt x="143933" y="1064683"/>
                  <a:pt x="850900" y="1066800"/>
                </a:cubicBezTo>
                <a:cubicBezTo>
                  <a:pt x="1557867" y="1068917"/>
                  <a:pt x="2899833" y="540808"/>
                  <a:pt x="4241800" y="127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 smtClean="0"/>
              <a:t>Symmetrischer Verstärker mit </a:t>
            </a:r>
            <a:r>
              <a:rPr lang="de-DE" sz="1600" dirty="0" err="1" smtClean="0"/>
              <a:t>Kaskode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51</a:t>
            </a:fld>
            <a:endParaRPr lang="de-DE" altLang="de-DE" sz="1400">
              <a:latin typeface="Arial" charset="0"/>
            </a:endParaRPr>
          </a:p>
        </p:txBody>
      </p:sp>
      <p:cxnSp>
        <p:nvCxnSpPr>
          <p:cNvPr id="248" name="Gerade Verbindung 247"/>
          <p:cNvCxnSpPr/>
          <p:nvPr/>
        </p:nvCxnSpPr>
        <p:spPr bwMode="auto">
          <a:xfrm flipH="1">
            <a:off x="69342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Gerade Verbindung 248"/>
          <p:cNvCxnSpPr/>
          <p:nvPr/>
        </p:nvCxnSpPr>
        <p:spPr bwMode="auto">
          <a:xfrm flipH="1">
            <a:off x="6934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0" name="Gruppieren 249"/>
          <p:cNvGrpSpPr/>
          <p:nvPr/>
        </p:nvGrpSpPr>
        <p:grpSpPr>
          <a:xfrm>
            <a:off x="7391400" y="2362200"/>
            <a:ext cx="533400" cy="762000"/>
            <a:chOff x="1600200" y="4419600"/>
            <a:chExt cx="533400" cy="762000"/>
          </a:xfrm>
        </p:grpSpPr>
        <p:sp>
          <p:nvSpPr>
            <p:cNvPr id="25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2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3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5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" name="Gruppieren 265"/>
          <p:cNvGrpSpPr/>
          <p:nvPr/>
        </p:nvGrpSpPr>
        <p:grpSpPr>
          <a:xfrm flipH="1">
            <a:off x="6934200" y="3352800"/>
            <a:ext cx="533400" cy="762000"/>
            <a:chOff x="1600200" y="4419600"/>
            <a:chExt cx="533400" cy="762000"/>
          </a:xfrm>
        </p:grpSpPr>
        <p:sp>
          <p:nvSpPr>
            <p:cNvPr id="26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7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" name="Gerade Verbindung 275"/>
          <p:cNvCxnSpPr/>
          <p:nvPr/>
        </p:nvCxnSpPr>
        <p:spPr bwMode="auto">
          <a:xfrm>
            <a:off x="57150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" name="Gerade Verbindung mit Pfeil 276"/>
          <p:cNvCxnSpPr/>
          <p:nvPr/>
        </p:nvCxnSpPr>
        <p:spPr bwMode="auto">
          <a:xfrm rot="10800000">
            <a:off x="72390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8" name="Ellipse 277"/>
          <p:cNvSpPr/>
          <p:nvPr/>
        </p:nvSpPr>
        <p:spPr bwMode="auto">
          <a:xfrm>
            <a:off x="75438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9" name="Gerade Verbindung 278"/>
          <p:cNvCxnSpPr/>
          <p:nvPr/>
        </p:nvCxnSpPr>
        <p:spPr bwMode="auto">
          <a:xfrm flipV="1">
            <a:off x="69342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Gerade Verbindung 279"/>
          <p:cNvCxnSpPr>
            <a:stCxn id="256" idx="1"/>
          </p:cNvCxnSpPr>
          <p:nvPr/>
        </p:nvCxnSpPr>
        <p:spPr bwMode="auto">
          <a:xfrm flipH="1">
            <a:off x="6934200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Gerade Verbindung 280"/>
          <p:cNvCxnSpPr/>
          <p:nvPr/>
        </p:nvCxnSpPr>
        <p:spPr bwMode="auto">
          <a:xfrm>
            <a:off x="69342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Gerade Verbindung 281"/>
          <p:cNvCxnSpPr>
            <a:stCxn id="257" idx="0"/>
          </p:cNvCxnSpPr>
          <p:nvPr/>
        </p:nvCxnSpPr>
        <p:spPr bwMode="auto">
          <a:xfrm>
            <a:off x="79248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Gerade Verbindung 282"/>
          <p:cNvCxnSpPr/>
          <p:nvPr/>
        </p:nvCxnSpPr>
        <p:spPr bwMode="auto">
          <a:xfrm>
            <a:off x="7924800" y="3276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4" name="Gruppieren 283"/>
          <p:cNvGrpSpPr/>
          <p:nvPr/>
        </p:nvGrpSpPr>
        <p:grpSpPr>
          <a:xfrm flipH="1">
            <a:off x="7924800" y="3581400"/>
            <a:ext cx="533400" cy="762000"/>
            <a:chOff x="1600200" y="4419600"/>
            <a:chExt cx="533400" cy="762000"/>
          </a:xfrm>
        </p:grpSpPr>
        <p:sp>
          <p:nvSpPr>
            <p:cNvPr id="285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6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7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8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9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0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1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92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3" name="Gerade Verbindung 292"/>
          <p:cNvCxnSpPr/>
          <p:nvPr/>
        </p:nvCxnSpPr>
        <p:spPr bwMode="auto">
          <a:xfrm>
            <a:off x="77724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6" name="Gruppieren 295"/>
          <p:cNvGrpSpPr/>
          <p:nvPr/>
        </p:nvGrpSpPr>
        <p:grpSpPr>
          <a:xfrm flipH="1" flipV="1">
            <a:off x="6934200" y="1600200"/>
            <a:ext cx="533400" cy="762000"/>
            <a:chOff x="1600200" y="4419600"/>
            <a:chExt cx="533400" cy="762000"/>
          </a:xfrm>
        </p:grpSpPr>
        <p:sp>
          <p:nvSpPr>
            <p:cNvPr id="29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0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05" name="Gerade Verbindung 304"/>
          <p:cNvCxnSpPr/>
          <p:nvPr/>
        </p:nvCxnSpPr>
        <p:spPr bwMode="auto">
          <a:xfrm flipV="1">
            <a:off x="67818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6" name="Gerade Verbindung 305"/>
          <p:cNvCxnSpPr/>
          <p:nvPr/>
        </p:nvCxnSpPr>
        <p:spPr bwMode="auto">
          <a:xfrm flipV="1">
            <a:off x="69342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Ellipse 306"/>
          <p:cNvSpPr/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" name="Gerade Verbindung 308"/>
          <p:cNvCxnSpPr/>
          <p:nvPr/>
        </p:nvCxnSpPr>
        <p:spPr bwMode="auto">
          <a:xfrm>
            <a:off x="57150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" name="Gerade Verbindung 309"/>
          <p:cNvCxnSpPr/>
          <p:nvPr/>
        </p:nvCxnSpPr>
        <p:spPr bwMode="auto">
          <a:xfrm>
            <a:off x="57150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1" name="Gruppieren 310"/>
          <p:cNvGrpSpPr/>
          <p:nvPr/>
        </p:nvGrpSpPr>
        <p:grpSpPr>
          <a:xfrm flipH="1">
            <a:off x="4724400" y="2362200"/>
            <a:ext cx="533400" cy="762000"/>
            <a:chOff x="1600200" y="4419600"/>
            <a:chExt cx="533400" cy="762000"/>
          </a:xfrm>
        </p:grpSpPr>
        <p:sp>
          <p:nvSpPr>
            <p:cNvPr id="35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6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7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8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59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2" name="Gruppieren 311"/>
          <p:cNvGrpSpPr/>
          <p:nvPr/>
        </p:nvGrpSpPr>
        <p:grpSpPr>
          <a:xfrm>
            <a:off x="5181600" y="3352800"/>
            <a:ext cx="533400" cy="762000"/>
            <a:chOff x="1600200" y="4419600"/>
            <a:chExt cx="533400" cy="762000"/>
          </a:xfrm>
        </p:grpSpPr>
        <p:sp>
          <p:nvSpPr>
            <p:cNvPr id="344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5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6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5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3" name="Gerade Verbindung 312"/>
          <p:cNvCxnSpPr/>
          <p:nvPr/>
        </p:nvCxnSpPr>
        <p:spPr bwMode="auto">
          <a:xfrm flipH="1">
            <a:off x="57150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" name="Gerade Verbindung mit Pfeil 313"/>
          <p:cNvCxnSpPr/>
          <p:nvPr/>
        </p:nvCxnSpPr>
        <p:spPr bwMode="auto">
          <a:xfrm rot="10800000" flipH="1">
            <a:off x="51054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5" name="Ellipse 314"/>
          <p:cNvSpPr/>
          <p:nvPr/>
        </p:nvSpPr>
        <p:spPr bwMode="auto">
          <a:xfrm flipH="1">
            <a:off x="49530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16" name="Gerade Verbindung 315"/>
          <p:cNvCxnSpPr/>
          <p:nvPr/>
        </p:nvCxnSpPr>
        <p:spPr bwMode="auto">
          <a:xfrm flipH="1" flipV="1">
            <a:off x="57150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" name="Gerade Verbindung 316"/>
          <p:cNvCxnSpPr>
            <a:stCxn id="357" idx="1"/>
          </p:cNvCxnSpPr>
          <p:nvPr/>
        </p:nvCxnSpPr>
        <p:spPr bwMode="auto">
          <a:xfrm>
            <a:off x="4724399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" name="Gerade Verbindung 317"/>
          <p:cNvCxnSpPr/>
          <p:nvPr/>
        </p:nvCxnSpPr>
        <p:spPr bwMode="auto">
          <a:xfrm flipH="1">
            <a:off x="57150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9" name="Gerade Verbindung 318"/>
          <p:cNvCxnSpPr>
            <a:stCxn id="358" idx="0"/>
          </p:cNvCxnSpPr>
          <p:nvPr/>
        </p:nvCxnSpPr>
        <p:spPr bwMode="auto">
          <a:xfrm flipH="1">
            <a:off x="47244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Gerade Verbindung 319"/>
          <p:cNvCxnSpPr/>
          <p:nvPr/>
        </p:nvCxnSpPr>
        <p:spPr bwMode="auto">
          <a:xfrm flipH="1">
            <a:off x="4038600" y="3276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1" name="Gruppieren 320"/>
          <p:cNvGrpSpPr/>
          <p:nvPr/>
        </p:nvGrpSpPr>
        <p:grpSpPr>
          <a:xfrm>
            <a:off x="4191000" y="3581400"/>
            <a:ext cx="533400" cy="762000"/>
            <a:chOff x="1600200" y="4419600"/>
            <a:chExt cx="533400" cy="762000"/>
          </a:xfrm>
        </p:grpSpPr>
        <p:sp>
          <p:nvSpPr>
            <p:cNvPr id="336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7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8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9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0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1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4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2" name="Gerade Verbindung 321"/>
          <p:cNvCxnSpPr/>
          <p:nvPr/>
        </p:nvCxnSpPr>
        <p:spPr bwMode="auto">
          <a:xfrm flipH="1">
            <a:off x="45720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4" name="Gruppieren 323"/>
          <p:cNvGrpSpPr/>
          <p:nvPr/>
        </p:nvGrpSpPr>
        <p:grpSpPr>
          <a:xfrm flipV="1">
            <a:off x="5181600" y="1600200"/>
            <a:ext cx="533400" cy="762000"/>
            <a:chOff x="1600200" y="4419600"/>
            <a:chExt cx="533400" cy="762000"/>
          </a:xfrm>
        </p:grpSpPr>
        <p:sp>
          <p:nvSpPr>
            <p:cNvPr id="328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29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0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1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2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3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4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35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5" name="Gerade Verbindung 324"/>
          <p:cNvCxnSpPr/>
          <p:nvPr/>
        </p:nvCxnSpPr>
        <p:spPr bwMode="auto">
          <a:xfrm flipH="1" flipV="1">
            <a:off x="55626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Gerade Verbindung 325"/>
          <p:cNvCxnSpPr/>
          <p:nvPr/>
        </p:nvCxnSpPr>
        <p:spPr bwMode="auto">
          <a:xfrm flipH="1" flipV="1">
            <a:off x="57150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" name="Ellipse 326"/>
          <p:cNvSpPr/>
          <p:nvPr/>
        </p:nvSpPr>
        <p:spPr bwMode="auto">
          <a:xfrm flipH="1">
            <a:off x="53340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60" name="Gruppieren 359"/>
          <p:cNvGrpSpPr/>
          <p:nvPr/>
        </p:nvGrpSpPr>
        <p:grpSpPr>
          <a:xfrm>
            <a:off x="5791200" y="4114800"/>
            <a:ext cx="533400" cy="762000"/>
            <a:chOff x="1600200" y="4419600"/>
            <a:chExt cx="533400" cy="762000"/>
          </a:xfrm>
        </p:grpSpPr>
        <p:sp>
          <p:nvSpPr>
            <p:cNvPr id="36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2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3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6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69" name="Gerade Verbindung 368"/>
          <p:cNvCxnSpPr/>
          <p:nvPr/>
        </p:nvCxnSpPr>
        <p:spPr bwMode="auto">
          <a:xfrm flipH="1">
            <a:off x="61722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1" name="Gerade Verbindung 380"/>
          <p:cNvCxnSpPr/>
          <p:nvPr/>
        </p:nvCxnSpPr>
        <p:spPr bwMode="auto">
          <a:xfrm flipV="1">
            <a:off x="37338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2" name="Gerade Verbindung 381"/>
          <p:cNvCxnSpPr/>
          <p:nvPr/>
        </p:nvCxnSpPr>
        <p:spPr bwMode="auto">
          <a:xfrm flipV="1">
            <a:off x="35814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6" name="Gruppieren 385"/>
          <p:cNvGrpSpPr/>
          <p:nvPr/>
        </p:nvGrpSpPr>
        <p:grpSpPr>
          <a:xfrm flipH="1" flipV="1">
            <a:off x="3733800" y="1600200"/>
            <a:ext cx="533400" cy="762000"/>
            <a:chOff x="1600200" y="4419600"/>
            <a:chExt cx="533400" cy="762000"/>
          </a:xfrm>
        </p:grpSpPr>
        <p:sp>
          <p:nvSpPr>
            <p:cNvPr id="39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97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87" name="Gerade Verbindung 386"/>
          <p:cNvCxnSpPr/>
          <p:nvPr/>
        </p:nvCxnSpPr>
        <p:spPr bwMode="auto">
          <a:xfrm flipV="1">
            <a:off x="3733800" y="2362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8" name="Gerade Verbindung 387"/>
          <p:cNvCxnSpPr/>
          <p:nvPr/>
        </p:nvCxnSpPr>
        <p:spPr bwMode="auto">
          <a:xfrm flipV="1">
            <a:off x="4267200" y="1981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6" name="Ellipse 405"/>
          <p:cNvSpPr/>
          <p:nvPr/>
        </p:nvSpPr>
        <p:spPr bwMode="auto">
          <a:xfrm>
            <a:off x="39624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7" name="Gerade Verbindung mit Pfeil 406"/>
          <p:cNvCxnSpPr>
            <a:stCxn id="395" idx="0"/>
            <a:endCxn id="411" idx="0"/>
          </p:cNvCxnSpPr>
          <p:nvPr/>
        </p:nvCxnSpPr>
        <p:spPr bwMode="auto">
          <a:xfrm>
            <a:off x="3733800" y="2133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8" name="Gruppieren 407"/>
          <p:cNvGrpSpPr/>
          <p:nvPr/>
        </p:nvGrpSpPr>
        <p:grpSpPr>
          <a:xfrm>
            <a:off x="3581400" y="2514600"/>
            <a:ext cx="304800" cy="609600"/>
            <a:chOff x="4038600" y="3352800"/>
            <a:chExt cx="304800" cy="609600"/>
          </a:xfrm>
        </p:grpSpPr>
        <p:sp>
          <p:nvSpPr>
            <p:cNvPr id="409" name="Ellipse 408"/>
            <p:cNvSpPr/>
            <p:nvPr/>
          </p:nvSpPr>
          <p:spPr bwMode="auto">
            <a:xfrm>
              <a:off x="4038600" y="3505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0" name="Gerade Verbindung 409"/>
            <p:cNvCxnSpPr>
              <a:stCxn id="409" idx="4"/>
            </p:cNvCxnSpPr>
            <p:nvPr/>
          </p:nvCxnSpPr>
          <p:spPr bwMode="auto">
            <a:xfrm>
              <a:off x="4191000" y="3810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Ellipse 410"/>
            <p:cNvSpPr/>
            <p:nvPr/>
          </p:nvSpPr>
          <p:spPr bwMode="auto">
            <a:xfrm>
              <a:off x="4038600" y="3352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2" name="Gerade Verbindung 411"/>
            <p:cNvCxnSpPr/>
            <p:nvPr/>
          </p:nvCxnSpPr>
          <p:spPr bwMode="auto">
            <a:xfrm>
              <a:off x="4038600" y="3962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uppieren 1"/>
          <p:cNvGrpSpPr/>
          <p:nvPr/>
        </p:nvGrpSpPr>
        <p:grpSpPr>
          <a:xfrm flipH="1">
            <a:off x="2209800" y="2819400"/>
            <a:ext cx="685800" cy="1524000"/>
            <a:chOff x="2209800" y="2819400"/>
            <a:chExt cx="685800" cy="1524000"/>
          </a:xfrm>
        </p:grpSpPr>
        <p:grpSp>
          <p:nvGrpSpPr>
            <p:cNvPr id="370" name="Gruppieren 369"/>
            <p:cNvGrpSpPr/>
            <p:nvPr/>
          </p:nvGrpSpPr>
          <p:grpSpPr>
            <a:xfrm>
              <a:off x="2209800" y="3581400"/>
              <a:ext cx="533400" cy="762000"/>
              <a:chOff x="1600200" y="4419600"/>
              <a:chExt cx="533400" cy="762000"/>
            </a:xfrm>
          </p:grpSpPr>
          <p:sp>
            <p:nvSpPr>
              <p:cNvPr id="37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7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79" name="Gerade Verbindung 378"/>
            <p:cNvCxnSpPr/>
            <p:nvPr/>
          </p:nvCxnSpPr>
          <p:spPr bwMode="auto">
            <a:xfrm>
              <a:off x="25908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" name="Gerade Verbindung 412"/>
            <p:cNvCxnSpPr/>
            <p:nvPr/>
          </p:nvCxnSpPr>
          <p:spPr bwMode="auto">
            <a:xfrm flipV="1">
              <a:off x="2286000" y="3581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4" name="Gerade Verbindung 413"/>
            <p:cNvCxnSpPr>
              <a:endCxn id="376" idx="1"/>
            </p:cNvCxnSpPr>
            <p:nvPr/>
          </p:nvCxnSpPr>
          <p:spPr bwMode="auto">
            <a:xfrm>
              <a:off x="2286000" y="3581400"/>
              <a:ext cx="4572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" name="Gruppieren 414"/>
            <p:cNvGrpSpPr/>
            <p:nvPr/>
          </p:nvGrpSpPr>
          <p:grpSpPr>
            <a:xfrm flipV="1">
              <a:off x="2590800" y="2819400"/>
              <a:ext cx="304800" cy="609600"/>
              <a:chOff x="4038600" y="3352800"/>
              <a:chExt cx="304800" cy="609600"/>
            </a:xfrm>
          </p:grpSpPr>
          <p:sp>
            <p:nvSpPr>
              <p:cNvPr id="416" name="Ellipse 415"/>
              <p:cNvSpPr/>
              <p:nvPr/>
            </p:nvSpPr>
            <p:spPr bwMode="auto">
              <a:xfrm>
                <a:off x="4038600" y="3505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17" name="Gerade Verbindung 416"/>
              <p:cNvCxnSpPr>
                <a:stCxn id="416" idx="4"/>
              </p:cNvCxnSpPr>
              <p:nvPr/>
            </p:nvCxnSpPr>
            <p:spPr bwMode="auto">
              <a:xfrm>
                <a:off x="4191000" y="3810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8" name="Ellipse 417"/>
              <p:cNvSpPr/>
              <p:nvPr/>
            </p:nvSpPr>
            <p:spPr bwMode="auto">
              <a:xfrm>
                <a:off x="4038600" y="33528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19" name="Gerade Verbindung 418"/>
              <p:cNvCxnSpPr/>
              <p:nvPr/>
            </p:nvCxnSpPr>
            <p:spPr bwMode="auto">
              <a:xfrm>
                <a:off x="4038600" y="3962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20" name="Gerade Verbindung mit Pfeil 419"/>
            <p:cNvCxnSpPr>
              <a:stCxn id="418" idx="0"/>
              <a:endCxn id="376" idx="1"/>
            </p:cNvCxnSpPr>
            <p:nvPr/>
          </p:nvCxnSpPr>
          <p:spPr bwMode="auto">
            <a:xfrm>
              <a:off x="2743200" y="3429000"/>
              <a:ext cx="1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" name="Gerade Verbindung 3"/>
          <p:cNvCxnSpPr/>
          <p:nvPr/>
        </p:nvCxnSpPr>
        <p:spPr bwMode="auto">
          <a:xfrm>
            <a:off x="4267200" y="198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5257800" y="1981200"/>
            <a:ext cx="2209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2895600" y="3962400"/>
            <a:ext cx="137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038600" y="39624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4038600" y="51816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8458200" y="39624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8" name="Gruppieren 227"/>
          <p:cNvGrpSpPr/>
          <p:nvPr/>
        </p:nvGrpSpPr>
        <p:grpSpPr>
          <a:xfrm flipH="1">
            <a:off x="4953000" y="2743200"/>
            <a:ext cx="609600" cy="609600"/>
            <a:chOff x="1295400" y="5334000"/>
            <a:chExt cx="609600" cy="609600"/>
          </a:xfrm>
        </p:grpSpPr>
        <p:cxnSp>
          <p:nvCxnSpPr>
            <p:cNvPr id="229" name="Gerade Verbindung 228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Gerade Verbindung 229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Gerade Verbindung 230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Gerade Verbindung 231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4" name="Gruppieren 233"/>
          <p:cNvGrpSpPr/>
          <p:nvPr/>
        </p:nvGrpSpPr>
        <p:grpSpPr>
          <a:xfrm flipH="1">
            <a:off x="7086600" y="2743200"/>
            <a:ext cx="609600" cy="609600"/>
            <a:chOff x="1295400" y="5334000"/>
            <a:chExt cx="609600" cy="609600"/>
          </a:xfrm>
        </p:grpSpPr>
        <p:cxnSp>
          <p:nvCxnSpPr>
            <p:cNvPr id="235" name="Gerade Verbindung 234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3" name="Gerade Verbindung 172"/>
          <p:cNvCxnSpPr/>
          <p:nvPr/>
        </p:nvCxnSpPr>
        <p:spPr bwMode="auto">
          <a:xfrm>
            <a:off x="5791200" y="44958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Gerade Verbindung 173"/>
          <p:cNvCxnSpPr/>
          <p:nvPr/>
        </p:nvCxnSpPr>
        <p:spPr bwMode="auto">
          <a:xfrm>
            <a:off x="1600200" y="4495800"/>
            <a:ext cx="419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5" name="Gruppieren 174"/>
          <p:cNvGrpSpPr/>
          <p:nvPr/>
        </p:nvGrpSpPr>
        <p:grpSpPr>
          <a:xfrm flipH="1">
            <a:off x="990600" y="3352800"/>
            <a:ext cx="685800" cy="1524000"/>
            <a:chOff x="2209800" y="2819400"/>
            <a:chExt cx="685800" cy="1524000"/>
          </a:xfrm>
        </p:grpSpPr>
        <p:grpSp>
          <p:nvGrpSpPr>
            <p:cNvPr id="176" name="Gruppieren 175"/>
            <p:cNvGrpSpPr/>
            <p:nvPr/>
          </p:nvGrpSpPr>
          <p:grpSpPr>
            <a:xfrm>
              <a:off x="2209800" y="3581400"/>
              <a:ext cx="533400" cy="762000"/>
              <a:chOff x="1600200" y="4419600"/>
              <a:chExt cx="533400" cy="762000"/>
            </a:xfrm>
          </p:grpSpPr>
          <p:sp>
            <p:nvSpPr>
              <p:cNvPr id="18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7" name="Gerade Verbindung 176"/>
            <p:cNvCxnSpPr/>
            <p:nvPr/>
          </p:nvCxnSpPr>
          <p:spPr bwMode="auto">
            <a:xfrm>
              <a:off x="25908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 flipV="1">
              <a:off x="2286000" y="3581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>
              <a:endCxn id="191" idx="1"/>
            </p:cNvCxnSpPr>
            <p:nvPr/>
          </p:nvCxnSpPr>
          <p:spPr bwMode="auto">
            <a:xfrm>
              <a:off x="2286000" y="3581400"/>
              <a:ext cx="4572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0" name="Gruppieren 179"/>
            <p:cNvGrpSpPr/>
            <p:nvPr/>
          </p:nvGrpSpPr>
          <p:grpSpPr>
            <a:xfrm flipV="1">
              <a:off x="2590800" y="2819400"/>
              <a:ext cx="304800" cy="609600"/>
              <a:chOff x="4038600" y="3352800"/>
              <a:chExt cx="304800" cy="609600"/>
            </a:xfrm>
          </p:grpSpPr>
          <p:sp>
            <p:nvSpPr>
              <p:cNvPr id="182" name="Ellipse 181"/>
              <p:cNvSpPr/>
              <p:nvPr/>
            </p:nvSpPr>
            <p:spPr bwMode="auto">
              <a:xfrm>
                <a:off x="4038600" y="3505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83" name="Gerade Verbindung 182"/>
              <p:cNvCxnSpPr>
                <a:stCxn id="182" idx="4"/>
              </p:cNvCxnSpPr>
              <p:nvPr/>
            </p:nvCxnSpPr>
            <p:spPr bwMode="auto">
              <a:xfrm>
                <a:off x="4191000" y="3810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4" name="Ellipse 183"/>
              <p:cNvSpPr/>
              <p:nvPr/>
            </p:nvSpPr>
            <p:spPr bwMode="auto">
              <a:xfrm>
                <a:off x="4038600" y="33528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85" name="Gerade Verbindung 184"/>
              <p:cNvCxnSpPr/>
              <p:nvPr/>
            </p:nvCxnSpPr>
            <p:spPr bwMode="auto">
              <a:xfrm>
                <a:off x="4038600" y="3962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1" name="Gerade Verbindung mit Pfeil 180"/>
            <p:cNvCxnSpPr>
              <a:stCxn id="184" idx="0"/>
              <a:endCxn id="191" idx="1"/>
            </p:cNvCxnSpPr>
            <p:nvPr/>
          </p:nvCxnSpPr>
          <p:spPr bwMode="auto">
            <a:xfrm>
              <a:off x="2743200" y="3429000"/>
              <a:ext cx="1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4" name="Textfeld 193"/>
          <p:cNvSpPr txBox="1"/>
          <p:nvPr/>
        </p:nvSpPr>
        <p:spPr>
          <a:xfrm>
            <a:off x="1219200" y="3810000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Ibias</a:t>
            </a:r>
            <a:r>
              <a:rPr lang="de-DE" dirty="0" smtClean="0"/>
              <a:t> - </a:t>
            </a:r>
            <a:r>
              <a:rPr lang="de-DE" dirty="0" err="1" smtClean="0"/>
              <a:t>ILoad</a:t>
            </a:r>
            <a:endParaRPr lang="de-DE" dirty="0"/>
          </a:p>
        </p:txBody>
      </p:sp>
      <p:sp>
        <p:nvSpPr>
          <p:cNvPr id="195" name="Textfeld 194"/>
          <p:cNvSpPr txBox="1"/>
          <p:nvPr/>
        </p:nvSpPr>
        <p:spPr>
          <a:xfrm>
            <a:off x="2514600" y="3200400"/>
            <a:ext cx="567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ILoad</a:t>
            </a:r>
            <a:endParaRPr lang="de-DE" dirty="0"/>
          </a:p>
        </p:txBody>
      </p:sp>
      <p:sp>
        <p:nvSpPr>
          <p:cNvPr id="196" name="Textfeld 195"/>
          <p:cNvSpPr txBox="1"/>
          <p:nvPr/>
        </p:nvSpPr>
        <p:spPr>
          <a:xfrm>
            <a:off x="3907040" y="25908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IBias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91200" y="419100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6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060450"/>
          </a:xfrm>
        </p:spPr>
        <p:txBody>
          <a:bodyPr/>
          <a:lstStyle/>
          <a:p>
            <a:r>
              <a:rPr lang="de-DE" sz="1600" dirty="0" smtClean="0"/>
              <a:t>Operationsverstärker mit </a:t>
            </a:r>
            <a:r>
              <a:rPr lang="de-DE" sz="1600" dirty="0" err="1" smtClean="0"/>
              <a:t>Kaskode</a:t>
            </a:r>
            <a:endParaRPr lang="de-DE" sz="1600" dirty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A7525-DF83-45DA-9C9D-D3CE5FAEBE25}" type="slidenum">
              <a:rPr lang="de-DE" altLang="de-DE" sz="1400">
                <a:latin typeface="Arial" charset="0"/>
              </a:rPr>
              <a:pPr/>
              <a:t>52</a:t>
            </a:fld>
            <a:endParaRPr lang="de-DE" altLang="de-DE" sz="1400">
              <a:latin typeface="Arial" charset="0"/>
            </a:endParaRPr>
          </a:p>
        </p:txBody>
      </p:sp>
      <p:cxnSp>
        <p:nvCxnSpPr>
          <p:cNvPr id="248" name="Gerade Verbindung 247"/>
          <p:cNvCxnSpPr/>
          <p:nvPr/>
        </p:nvCxnSpPr>
        <p:spPr bwMode="auto">
          <a:xfrm flipH="1">
            <a:off x="69342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Gerade Verbindung 248"/>
          <p:cNvCxnSpPr/>
          <p:nvPr/>
        </p:nvCxnSpPr>
        <p:spPr bwMode="auto">
          <a:xfrm flipH="1">
            <a:off x="69342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0" name="Gruppieren 249"/>
          <p:cNvGrpSpPr/>
          <p:nvPr/>
        </p:nvGrpSpPr>
        <p:grpSpPr>
          <a:xfrm>
            <a:off x="7391400" y="2362200"/>
            <a:ext cx="533400" cy="762000"/>
            <a:chOff x="1600200" y="4419600"/>
            <a:chExt cx="533400" cy="762000"/>
          </a:xfrm>
        </p:grpSpPr>
        <p:sp>
          <p:nvSpPr>
            <p:cNvPr id="25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2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3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5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" name="Gruppieren 265"/>
          <p:cNvGrpSpPr/>
          <p:nvPr/>
        </p:nvGrpSpPr>
        <p:grpSpPr>
          <a:xfrm flipH="1">
            <a:off x="6934200" y="3352800"/>
            <a:ext cx="533400" cy="762000"/>
            <a:chOff x="1600200" y="4419600"/>
            <a:chExt cx="533400" cy="762000"/>
          </a:xfrm>
        </p:grpSpPr>
        <p:sp>
          <p:nvSpPr>
            <p:cNvPr id="26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7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" name="Gerade Verbindung 275"/>
          <p:cNvCxnSpPr/>
          <p:nvPr/>
        </p:nvCxnSpPr>
        <p:spPr bwMode="auto">
          <a:xfrm>
            <a:off x="57150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" name="Gerade Verbindung mit Pfeil 276"/>
          <p:cNvCxnSpPr/>
          <p:nvPr/>
        </p:nvCxnSpPr>
        <p:spPr bwMode="auto">
          <a:xfrm rot="10800000">
            <a:off x="72390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8" name="Ellipse 277"/>
          <p:cNvSpPr/>
          <p:nvPr/>
        </p:nvSpPr>
        <p:spPr bwMode="auto">
          <a:xfrm>
            <a:off x="75438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9" name="Gerade Verbindung 278"/>
          <p:cNvCxnSpPr/>
          <p:nvPr/>
        </p:nvCxnSpPr>
        <p:spPr bwMode="auto">
          <a:xfrm flipV="1">
            <a:off x="69342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Gerade Verbindung 279"/>
          <p:cNvCxnSpPr>
            <a:stCxn id="256" idx="1"/>
          </p:cNvCxnSpPr>
          <p:nvPr/>
        </p:nvCxnSpPr>
        <p:spPr bwMode="auto">
          <a:xfrm flipH="1">
            <a:off x="6934200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Gerade Verbindung 280"/>
          <p:cNvCxnSpPr/>
          <p:nvPr/>
        </p:nvCxnSpPr>
        <p:spPr bwMode="auto">
          <a:xfrm>
            <a:off x="69342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Gerade Verbindung 281"/>
          <p:cNvCxnSpPr>
            <a:stCxn id="257" idx="0"/>
          </p:cNvCxnSpPr>
          <p:nvPr/>
        </p:nvCxnSpPr>
        <p:spPr bwMode="auto">
          <a:xfrm>
            <a:off x="79248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Gerade Verbindung 282"/>
          <p:cNvCxnSpPr/>
          <p:nvPr/>
        </p:nvCxnSpPr>
        <p:spPr bwMode="auto">
          <a:xfrm>
            <a:off x="7924800" y="3276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4" name="Gruppieren 283"/>
          <p:cNvGrpSpPr/>
          <p:nvPr/>
        </p:nvGrpSpPr>
        <p:grpSpPr>
          <a:xfrm flipH="1">
            <a:off x="7924800" y="3581400"/>
            <a:ext cx="533400" cy="762000"/>
            <a:chOff x="1600200" y="4419600"/>
            <a:chExt cx="533400" cy="762000"/>
          </a:xfrm>
        </p:grpSpPr>
        <p:sp>
          <p:nvSpPr>
            <p:cNvPr id="285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6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7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8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9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0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1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92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3" name="Gerade Verbindung 292"/>
          <p:cNvCxnSpPr/>
          <p:nvPr/>
        </p:nvCxnSpPr>
        <p:spPr bwMode="auto">
          <a:xfrm>
            <a:off x="77724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6" name="Gruppieren 295"/>
          <p:cNvGrpSpPr/>
          <p:nvPr/>
        </p:nvGrpSpPr>
        <p:grpSpPr>
          <a:xfrm flipH="1" flipV="1">
            <a:off x="6934200" y="1600200"/>
            <a:ext cx="533400" cy="762000"/>
            <a:chOff x="1600200" y="4419600"/>
            <a:chExt cx="533400" cy="762000"/>
          </a:xfrm>
        </p:grpSpPr>
        <p:sp>
          <p:nvSpPr>
            <p:cNvPr id="29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0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05" name="Gerade Verbindung 304"/>
          <p:cNvCxnSpPr/>
          <p:nvPr/>
        </p:nvCxnSpPr>
        <p:spPr bwMode="auto">
          <a:xfrm flipV="1">
            <a:off x="67818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6" name="Gerade Verbindung 305"/>
          <p:cNvCxnSpPr/>
          <p:nvPr/>
        </p:nvCxnSpPr>
        <p:spPr bwMode="auto">
          <a:xfrm flipV="1">
            <a:off x="69342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Ellipse 306"/>
          <p:cNvSpPr/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" name="Gerade Verbindung 308"/>
          <p:cNvCxnSpPr/>
          <p:nvPr/>
        </p:nvCxnSpPr>
        <p:spPr bwMode="auto">
          <a:xfrm>
            <a:off x="5715000" y="2895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" name="Gerade Verbindung 309"/>
          <p:cNvCxnSpPr/>
          <p:nvPr/>
        </p:nvCxnSpPr>
        <p:spPr bwMode="auto">
          <a:xfrm>
            <a:off x="5715000" y="2895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1" name="Gruppieren 310"/>
          <p:cNvGrpSpPr/>
          <p:nvPr/>
        </p:nvGrpSpPr>
        <p:grpSpPr>
          <a:xfrm flipH="1">
            <a:off x="4724400" y="2362200"/>
            <a:ext cx="533400" cy="762000"/>
            <a:chOff x="1600200" y="4419600"/>
            <a:chExt cx="533400" cy="762000"/>
          </a:xfrm>
        </p:grpSpPr>
        <p:sp>
          <p:nvSpPr>
            <p:cNvPr id="35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6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7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8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59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2" name="Gruppieren 311"/>
          <p:cNvGrpSpPr/>
          <p:nvPr/>
        </p:nvGrpSpPr>
        <p:grpSpPr>
          <a:xfrm>
            <a:off x="5181600" y="3352800"/>
            <a:ext cx="533400" cy="762000"/>
            <a:chOff x="1600200" y="4419600"/>
            <a:chExt cx="533400" cy="762000"/>
          </a:xfrm>
        </p:grpSpPr>
        <p:sp>
          <p:nvSpPr>
            <p:cNvPr id="344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5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6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5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5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3" name="Gerade Verbindung 312"/>
          <p:cNvCxnSpPr/>
          <p:nvPr/>
        </p:nvCxnSpPr>
        <p:spPr bwMode="auto">
          <a:xfrm flipH="1">
            <a:off x="5715000" y="4114800"/>
            <a:ext cx="1219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" name="Gerade Verbindung mit Pfeil 313"/>
          <p:cNvCxnSpPr/>
          <p:nvPr/>
        </p:nvCxnSpPr>
        <p:spPr bwMode="auto">
          <a:xfrm rot="10800000" flipH="1">
            <a:off x="5105400" y="3733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5" name="Ellipse 314"/>
          <p:cNvSpPr/>
          <p:nvPr/>
        </p:nvSpPr>
        <p:spPr bwMode="auto">
          <a:xfrm flipH="1">
            <a:off x="4953000" y="2667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16" name="Gerade Verbindung 315"/>
          <p:cNvCxnSpPr/>
          <p:nvPr/>
        </p:nvCxnSpPr>
        <p:spPr bwMode="auto">
          <a:xfrm flipH="1" flipV="1">
            <a:off x="5715000" y="2362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" name="Gerade Verbindung 316"/>
          <p:cNvCxnSpPr>
            <a:stCxn id="357" idx="1"/>
          </p:cNvCxnSpPr>
          <p:nvPr/>
        </p:nvCxnSpPr>
        <p:spPr bwMode="auto">
          <a:xfrm>
            <a:off x="4724399" y="2362200"/>
            <a:ext cx="990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" name="Gerade Verbindung 317"/>
          <p:cNvCxnSpPr/>
          <p:nvPr/>
        </p:nvCxnSpPr>
        <p:spPr bwMode="auto">
          <a:xfrm flipH="1">
            <a:off x="5715000" y="22098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9" name="Gerade Verbindung 318"/>
          <p:cNvCxnSpPr>
            <a:stCxn id="358" idx="0"/>
          </p:cNvCxnSpPr>
          <p:nvPr/>
        </p:nvCxnSpPr>
        <p:spPr bwMode="auto">
          <a:xfrm flipH="1">
            <a:off x="47244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1" name="Gruppieren 320"/>
          <p:cNvGrpSpPr/>
          <p:nvPr/>
        </p:nvGrpSpPr>
        <p:grpSpPr>
          <a:xfrm>
            <a:off x="4191000" y="3581400"/>
            <a:ext cx="533400" cy="762000"/>
            <a:chOff x="1600200" y="4419600"/>
            <a:chExt cx="533400" cy="762000"/>
          </a:xfrm>
        </p:grpSpPr>
        <p:sp>
          <p:nvSpPr>
            <p:cNvPr id="336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7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8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9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0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1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4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4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2" name="Gerade Verbindung 321"/>
          <p:cNvCxnSpPr/>
          <p:nvPr/>
        </p:nvCxnSpPr>
        <p:spPr bwMode="auto">
          <a:xfrm flipH="1">
            <a:off x="45720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4" name="Gruppieren 323"/>
          <p:cNvGrpSpPr/>
          <p:nvPr/>
        </p:nvGrpSpPr>
        <p:grpSpPr>
          <a:xfrm flipV="1">
            <a:off x="5181600" y="1600200"/>
            <a:ext cx="533400" cy="762000"/>
            <a:chOff x="1600200" y="4419600"/>
            <a:chExt cx="533400" cy="762000"/>
          </a:xfrm>
        </p:grpSpPr>
        <p:sp>
          <p:nvSpPr>
            <p:cNvPr id="328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29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0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1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2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3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34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35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5" name="Gerade Verbindung 324"/>
          <p:cNvCxnSpPr/>
          <p:nvPr/>
        </p:nvCxnSpPr>
        <p:spPr bwMode="auto">
          <a:xfrm flipH="1" flipV="1">
            <a:off x="55626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Gerade Verbindung 325"/>
          <p:cNvCxnSpPr/>
          <p:nvPr/>
        </p:nvCxnSpPr>
        <p:spPr bwMode="auto">
          <a:xfrm flipH="1" flipV="1">
            <a:off x="57150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" name="Ellipse 326"/>
          <p:cNvSpPr/>
          <p:nvPr/>
        </p:nvSpPr>
        <p:spPr bwMode="auto">
          <a:xfrm flipH="1">
            <a:off x="53340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60" name="Gruppieren 359"/>
          <p:cNvGrpSpPr/>
          <p:nvPr/>
        </p:nvGrpSpPr>
        <p:grpSpPr>
          <a:xfrm>
            <a:off x="5791200" y="4114800"/>
            <a:ext cx="533400" cy="762000"/>
            <a:chOff x="1600200" y="4419600"/>
            <a:chExt cx="533400" cy="762000"/>
          </a:xfrm>
        </p:grpSpPr>
        <p:sp>
          <p:nvSpPr>
            <p:cNvPr id="36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2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3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6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69" name="Gerade Verbindung 368"/>
          <p:cNvCxnSpPr/>
          <p:nvPr/>
        </p:nvCxnSpPr>
        <p:spPr bwMode="auto">
          <a:xfrm flipH="1">
            <a:off x="61722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1" name="Gerade Verbindung 380"/>
          <p:cNvCxnSpPr/>
          <p:nvPr/>
        </p:nvCxnSpPr>
        <p:spPr bwMode="auto">
          <a:xfrm flipV="1">
            <a:off x="3733800" y="1447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2" name="Gerade Verbindung 381"/>
          <p:cNvCxnSpPr/>
          <p:nvPr/>
        </p:nvCxnSpPr>
        <p:spPr bwMode="auto">
          <a:xfrm flipV="1">
            <a:off x="35814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6" name="Gruppieren 385"/>
          <p:cNvGrpSpPr/>
          <p:nvPr/>
        </p:nvGrpSpPr>
        <p:grpSpPr>
          <a:xfrm flipH="1" flipV="1">
            <a:off x="3733800" y="1600200"/>
            <a:ext cx="533400" cy="762000"/>
            <a:chOff x="1600200" y="4419600"/>
            <a:chExt cx="533400" cy="762000"/>
          </a:xfrm>
        </p:grpSpPr>
        <p:sp>
          <p:nvSpPr>
            <p:cNvPr id="39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97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87" name="Gerade Verbindung 386"/>
          <p:cNvCxnSpPr/>
          <p:nvPr/>
        </p:nvCxnSpPr>
        <p:spPr bwMode="auto">
          <a:xfrm flipV="1">
            <a:off x="3733800" y="2362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8" name="Gerade Verbindung 387"/>
          <p:cNvCxnSpPr/>
          <p:nvPr/>
        </p:nvCxnSpPr>
        <p:spPr bwMode="auto">
          <a:xfrm flipV="1">
            <a:off x="4267200" y="1981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6" name="Ellipse 405"/>
          <p:cNvSpPr/>
          <p:nvPr/>
        </p:nvSpPr>
        <p:spPr bwMode="auto">
          <a:xfrm>
            <a:off x="3962400" y="1905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7" name="Gerade Verbindung mit Pfeil 406"/>
          <p:cNvCxnSpPr>
            <a:stCxn id="395" idx="0"/>
            <a:endCxn id="411" idx="0"/>
          </p:cNvCxnSpPr>
          <p:nvPr/>
        </p:nvCxnSpPr>
        <p:spPr bwMode="auto">
          <a:xfrm>
            <a:off x="3733800" y="2133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8" name="Gruppieren 407"/>
          <p:cNvGrpSpPr/>
          <p:nvPr/>
        </p:nvGrpSpPr>
        <p:grpSpPr>
          <a:xfrm>
            <a:off x="3581400" y="2514600"/>
            <a:ext cx="304800" cy="609600"/>
            <a:chOff x="4038600" y="3352800"/>
            <a:chExt cx="304800" cy="609600"/>
          </a:xfrm>
        </p:grpSpPr>
        <p:sp>
          <p:nvSpPr>
            <p:cNvPr id="409" name="Ellipse 408"/>
            <p:cNvSpPr/>
            <p:nvPr/>
          </p:nvSpPr>
          <p:spPr bwMode="auto">
            <a:xfrm>
              <a:off x="4038600" y="3505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0" name="Gerade Verbindung 409"/>
            <p:cNvCxnSpPr>
              <a:stCxn id="409" idx="4"/>
            </p:cNvCxnSpPr>
            <p:nvPr/>
          </p:nvCxnSpPr>
          <p:spPr bwMode="auto">
            <a:xfrm>
              <a:off x="4191000" y="3810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Ellipse 410"/>
            <p:cNvSpPr/>
            <p:nvPr/>
          </p:nvSpPr>
          <p:spPr bwMode="auto">
            <a:xfrm>
              <a:off x="4038600" y="3352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2" name="Gerade Verbindung 411"/>
            <p:cNvCxnSpPr/>
            <p:nvPr/>
          </p:nvCxnSpPr>
          <p:spPr bwMode="auto">
            <a:xfrm>
              <a:off x="4038600" y="3962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uppieren 1"/>
          <p:cNvGrpSpPr/>
          <p:nvPr/>
        </p:nvGrpSpPr>
        <p:grpSpPr>
          <a:xfrm flipH="1">
            <a:off x="2209800" y="3352800"/>
            <a:ext cx="685800" cy="1524000"/>
            <a:chOff x="2209800" y="2819400"/>
            <a:chExt cx="685800" cy="1524000"/>
          </a:xfrm>
        </p:grpSpPr>
        <p:grpSp>
          <p:nvGrpSpPr>
            <p:cNvPr id="370" name="Gruppieren 369"/>
            <p:cNvGrpSpPr/>
            <p:nvPr/>
          </p:nvGrpSpPr>
          <p:grpSpPr>
            <a:xfrm>
              <a:off x="2209800" y="3581400"/>
              <a:ext cx="533400" cy="762000"/>
              <a:chOff x="1600200" y="4419600"/>
              <a:chExt cx="533400" cy="762000"/>
            </a:xfrm>
          </p:grpSpPr>
          <p:sp>
            <p:nvSpPr>
              <p:cNvPr id="37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37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79" name="Gerade Verbindung 378"/>
            <p:cNvCxnSpPr/>
            <p:nvPr/>
          </p:nvCxnSpPr>
          <p:spPr bwMode="auto">
            <a:xfrm>
              <a:off x="25908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" name="Gerade Verbindung 412"/>
            <p:cNvCxnSpPr/>
            <p:nvPr/>
          </p:nvCxnSpPr>
          <p:spPr bwMode="auto">
            <a:xfrm flipV="1">
              <a:off x="2286000" y="35814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4" name="Gerade Verbindung 413"/>
            <p:cNvCxnSpPr>
              <a:endCxn id="376" idx="1"/>
            </p:cNvCxnSpPr>
            <p:nvPr/>
          </p:nvCxnSpPr>
          <p:spPr bwMode="auto">
            <a:xfrm>
              <a:off x="2286000" y="3581400"/>
              <a:ext cx="45720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" name="Gruppieren 414"/>
            <p:cNvGrpSpPr/>
            <p:nvPr/>
          </p:nvGrpSpPr>
          <p:grpSpPr>
            <a:xfrm flipV="1">
              <a:off x="2590800" y="2819400"/>
              <a:ext cx="304800" cy="609600"/>
              <a:chOff x="4038600" y="3352800"/>
              <a:chExt cx="304800" cy="609600"/>
            </a:xfrm>
          </p:grpSpPr>
          <p:sp>
            <p:nvSpPr>
              <p:cNvPr id="416" name="Ellipse 415"/>
              <p:cNvSpPr/>
              <p:nvPr/>
            </p:nvSpPr>
            <p:spPr bwMode="auto">
              <a:xfrm>
                <a:off x="4038600" y="3505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17" name="Gerade Verbindung 416"/>
              <p:cNvCxnSpPr>
                <a:stCxn id="416" idx="4"/>
              </p:cNvCxnSpPr>
              <p:nvPr/>
            </p:nvCxnSpPr>
            <p:spPr bwMode="auto">
              <a:xfrm>
                <a:off x="4191000" y="3810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8" name="Ellipse 417"/>
              <p:cNvSpPr/>
              <p:nvPr/>
            </p:nvSpPr>
            <p:spPr bwMode="auto">
              <a:xfrm>
                <a:off x="4038600" y="33528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19" name="Gerade Verbindung 418"/>
              <p:cNvCxnSpPr/>
              <p:nvPr/>
            </p:nvCxnSpPr>
            <p:spPr bwMode="auto">
              <a:xfrm>
                <a:off x="4038600" y="3962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20" name="Gerade Verbindung mit Pfeil 419"/>
            <p:cNvCxnSpPr>
              <a:stCxn id="418" idx="0"/>
              <a:endCxn id="376" idx="1"/>
            </p:cNvCxnSpPr>
            <p:nvPr/>
          </p:nvCxnSpPr>
          <p:spPr bwMode="auto">
            <a:xfrm>
              <a:off x="2743200" y="3429000"/>
              <a:ext cx="1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" name="Gerade Verbindung 3"/>
          <p:cNvCxnSpPr/>
          <p:nvPr/>
        </p:nvCxnSpPr>
        <p:spPr bwMode="auto">
          <a:xfrm>
            <a:off x="4267200" y="198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>
            <a:off x="5257800" y="1981200"/>
            <a:ext cx="2209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191000" y="39624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8458200" y="39624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8" name="Gruppieren 227"/>
          <p:cNvGrpSpPr/>
          <p:nvPr/>
        </p:nvGrpSpPr>
        <p:grpSpPr>
          <a:xfrm flipH="1">
            <a:off x="4953000" y="2743200"/>
            <a:ext cx="609600" cy="609600"/>
            <a:chOff x="1295400" y="5334000"/>
            <a:chExt cx="609600" cy="609600"/>
          </a:xfrm>
        </p:grpSpPr>
        <p:cxnSp>
          <p:nvCxnSpPr>
            <p:cNvPr id="229" name="Gerade Verbindung 228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Gerade Verbindung 229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Gerade Verbindung 230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Gerade Verbindung 231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4" name="Gruppieren 233"/>
          <p:cNvGrpSpPr/>
          <p:nvPr/>
        </p:nvGrpSpPr>
        <p:grpSpPr>
          <a:xfrm flipH="1">
            <a:off x="7086600" y="2743200"/>
            <a:ext cx="609600" cy="609600"/>
            <a:chOff x="1295400" y="5334000"/>
            <a:chExt cx="609600" cy="609600"/>
          </a:xfrm>
        </p:grpSpPr>
        <p:cxnSp>
          <p:nvCxnSpPr>
            <p:cNvPr id="235" name="Gerade Verbindung 234"/>
            <p:cNvCxnSpPr/>
            <p:nvPr/>
          </p:nvCxnSpPr>
          <p:spPr bwMode="auto">
            <a:xfrm>
              <a:off x="1600200" y="5334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Gerade Verbindung 235"/>
            <p:cNvCxnSpPr/>
            <p:nvPr/>
          </p:nvCxnSpPr>
          <p:spPr bwMode="auto">
            <a:xfrm>
              <a:off x="1600200" y="563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Gerade Verbindung 236"/>
            <p:cNvCxnSpPr/>
            <p:nvPr/>
          </p:nvCxnSpPr>
          <p:spPr bwMode="auto">
            <a:xfrm>
              <a:off x="1447800" y="5943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237"/>
            <p:cNvCxnSpPr/>
            <p:nvPr/>
          </p:nvCxnSpPr>
          <p:spPr bwMode="auto">
            <a:xfrm flipH="1">
              <a:off x="1447800" y="56388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Gerade Verbindung 238"/>
            <p:cNvCxnSpPr/>
            <p:nvPr/>
          </p:nvCxnSpPr>
          <p:spPr bwMode="auto">
            <a:xfrm flipH="1">
              <a:off x="1295400" y="5562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Gerade Verbindung 17"/>
          <p:cNvCxnSpPr/>
          <p:nvPr/>
        </p:nvCxnSpPr>
        <p:spPr bwMode="auto">
          <a:xfrm flipH="1">
            <a:off x="2895600" y="4495800"/>
            <a:ext cx="2895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 flipH="1">
            <a:off x="4191000" y="51816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V="1">
            <a:off x="4191000" y="3505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4191000" y="3505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feld 172"/>
          <p:cNvSpPr txBox="1"/>
          <p:nvPr/>
        </p:nvSpPr>
        <p:spPr>
          <a:xfrm>
            <a:off x="2514600" y="373380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Ibias-ILoad</a:t>
            </a:r>
            <a:endParaRPr lang="de-DE" dirty="0"/>
          </a:p>
        </p:txBody>
      </p:sp>
      <p:sp>
        <p:nvSpPr>
          <p:cNvPr id="174" name="Textfeld 173"/>
          <p:cNvSpPr txBox="1"/>
          <p:nvPr/>
        </p:nvSpPr>
        <p:spPr>
          <a:xfrm>
            <a:off x="3907040" y="25908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IBias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5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684213" y="3933825"/>
            <a:ext cx="2735262" cy="8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dirty="0"/>
              <a:t>Masse</a:t>
            </a: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88D048-5BFA-4CEF-ACFC-24D5E80687DD}" type="slidenum">
              <a:rPr lang="de-DE" altLang="de-DE" sz="1400">
                <a:latin typeface="Arial" charset="0"/>
              </a:rPr>
              <a:pPr/>
              <a:t>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Differentielle Signalbearbeitung</a:t>
            </a:r>
          </a:p>
        </p:txBody>
      </p:sp>
      <p:sp>
        <p:nvSpPr>
          <p:cNvPr id="18437" name="Ellipse 2"/>
          <p:cNvSpPr>
            <a:spLocks noChangeArrowheads="1"/>
          </p:cNvSpPr>
          <p:nvPr/>
        </p:nvSpPr>
        <p:spPr bwMode="auto">
          <a:xfrm>
            <a:off x="1835150" y="2781300"/>
            <a:ext cx="288925" cy="287338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8438" name="Gerade Verbindung 6"/>
          <p:cNvCxnSpPr>
            <a:cxnSpLocks noChangeShapeType="1"/>
          </p:cNvCxnSpPr>
          <p:nvPr/>
        </p:nvCxnSpPr>
        <p:spPr bwMode="auto">
          <a:xfrm>
            <a:off x="684213" y="3933825"/>
            <a:ext cx="2735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9" name="Gerade Verbindung mit Pfeil 13"/>
          <p:cNvCxnSpPr>
            <a:cxnSpLocks noChangeShapeType="1"/>
          </p:cNvCxnSpPr>
          <p:nvPr/>
        </p:nvCxnSpPr>
        <p:spPr bwMode="auto">
          <a:xfrm flipV="1">
            <a:off x="1979613" y="3068638"/>
            <a:ext cx="0" cy="8651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hteck 45"/>
          <p:cNvSpPr/>
          <p:nvPr/>
        </p:nvSpPr>
        <p:spPr bwMode="auto">
          <a:xfrm>
            <a:off x="5292725" y="3933825"/>
            <a:ext cx="2735263" cy="8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dirty="0"/>
              <a:t>Masse</a:t>
            </a:r>
          </a:p>
        </p:txBody>
      </p:sp>
      <p:sp>
        <p:nvSpPr>
          <p:cNvPr id="18441" name="Ellipse 46"/>
          <p:cNvSpPr>
            <a:spLocks noChangeArrowheads="1"/>
          </p:cNvSpPr>
          <p:nvPr/>
        </p:nvSpPr>
        <p:spPr bwMode="auto">
          <a:xfrm>
            <a:off x="5940425" y="2781300"/>
            <a:ext cx="287338" cy="287338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8442" name="Gerade Verbindung 47"/>
          <p:cNvCxnSpPr>
            <a:cxnSpLocks noChangeShapeType="1"/>
          </p:cNvCxnSpPr>
          <p:nvPr/>
        </p:nvCxnSpPr>
        <p:spPr bwMode="auto">
          <a:xfrm>
            <a:off x="5292725" y="3933825"/>
            <a:ext cx="2735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Gerade Verbindung mit Pfeil 48"/>
          <p:cNvCxnSpPr>
            <a:cxnSpLocks noChangeShapeType="1"/>
          </p:cNvCxnSpPr>
          <p:nvPr/>
        </p:nvCxnSpPr>
        <p:spPr bwMode="auto">
          <a:xfrm rot="5400000" flipV="1">
            <a:off x="6660357" y="2491581"/>
            <a:ext cx="0" cy="8651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4" name="Ellipse 49"/>
          <p:cNvSpPr>
            <a:spLocks noChangeArrowheads="1"/>
          </p:cNvSpPr>
          <p:nvPr/>
        </p:nvSpPr>
        <p:spPr bwMode="auto">
          <a:xfrm>
            <a:off x="7092950" y="2781300"/>
            <a:ext cx="287338" cy="287338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8445" name="Gruppieren 19"/>
          <p:cNvGrpSpPr>
            <a:grpSpLocks/>
          </p:cNvGrpSpPr>
          <p:nvPr/>
        </p:nvGrpSpPr>
        <p:grpSpPr bwMode="auto">
          <a:xfrm>
            <a:off x="6084888" y="1628775"/>
            <a:ext cx="1655762" cy="1152525"/>
            <a:chOff x="6084168" y="1628354"/>
            <a:chExt cx="1656433" cy="1152574"/>
          </a:xfrm>
        </p:grpSpPr>
        <p:cxnSp>
          <p:nvCxnSpPr>
            <p:cNvPr id="18452" name="Gerade Verbindung 3"/>
            <p:cNvCxnSpPr>
              <a:cxnSpLocks noChangeShapeType="1"/>
            </p:cNvCxnSpPr>
            <p:nvPr/>
          </p:nvCxnSpPr>
          <p:spPr bwMode="auto">
            <a:xfrm flipH="1">
              <a:off x="6084168" y="1628354"/>
              <a:ext cx="1656433" cy="44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3" name="Gerade Verbindung 28"/>
            <p:cNvCxnSpPr>
              <a:cxnSpLocks noChangeShapeType="1"/>
            </p:cNvCxnSpPr>
            <p:nvPr/>
          </p:nvCxnSpPr>
          <p:spPr bwMode="auto">
            <a:xfrm flipH="1" flipV="1">
              <a:off x="7236296" y="2132856"/>
              <a:ext cx="504305" cy="323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4" name="Gerade Verbindung 16"/>
            <p:cNvCxnSpPr>
              <a:cxnSpLocks noChangeShapeType="1"/>
              <a:endCxn id="18444" idx="0"/>
            </p:cNvCxnSpPr>
            <p:nvPr/>
          </p:nvCxnSpPr>
          <p:spPr bwMode="auto">
            <a:xfrm>
              <a:off x="7236296" y="2132856"/>
              <a:ext cx="0" cy="648072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5" name="Gerade Verbindung 58"/>
            <p:cNvCxnSpPr>
              <a:cxnSpLocks noChangeShapeType="1"/>
            </p:cNvCxnSpPr>
            <p:nvPr/>
          </p:nvCxnSpPr>
          <p:spPr bwMode="auto">
            <a:xfrm>
              <a:off x="6084168" y="1628800"/>
              <a:ext cx="0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446" name="Gleichschenkliges Dreieck 53"/>
          <p:cNvSpPr>
            <a:spLocks noChangeArrowheads="1"/>
          </p:cNvSpPr>
          <p:nvPr/>
        </p:nvSpPr>
        <p:spPr bwMode="auto">
          <a:xfrm rot="5400000">
            <a:off x="7668419" y="1340644"/>
            <a:ext cx="1152525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447" name="Ellipse 54"/>
          <p:cNvSpPr>
            <a:spLocks noChangeArrowheads="1"/>
          </p:cNvSpPr>
          <p:nvPr/>
        </p:nvSpPr>
        <p:spPr bwMode="auto">
          <a:xfrm>
            <a:off x="7596188" y="2060575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448" name="Gleichschenkliges Dreieck 62"/>
          <p:cNvSpPr>
            <a:spLocks noChangeArrowheads="1"/>
          </p:cNvSpPr>
          <p:nvPr/>
        </p:nvSpPr>
        <p:spPr bwMode="auto">
          <a:xfrm rot="5400000">
            <a:off x="2699544" y="1340644"/>
            <a:ext cx="1152525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8449" name="Gerade Verbindung 3"/>
          <p:cNvCxnSpPr>
            <a:cxnSpLocks noChangeShapeType="1"/>
          </p:cNvCxnSpPr>
          <p:nvPr/>
        </p:nvCxnSpPr>
        <p:spPr bwMode="auto">
          <a:xfrm flipH="1">
            <a:off x="1979613" y="1844675"/>
            <a:ext cx="7921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0" name="Gerade Verbindung 67"/>
          <p:cNvCxnSpPr>
            <a:cxnSpLocks noChangeShapeType="1"/>
          </p:cNvCxnSpPr>
          <p:nvPr/>
        </p:nvCxnSpPr>
        <p:spPr bwMode="auto">
          <a:xfrm>
            <a:off x="1979613" y="1844675"/>
            <a:ext cx="0" cy="9366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1" name="Gerade Verbindung 35"/>
          <p:cNvCxnSpPr>
            <a:cxnSpLocks noChangeShapeType="1"/>
            <a:stCxn id="18448" idx="5"/>
          </p:cNvCxnSpPr>
          <p:nvPr/>
        </p:nvCxnSpPr>
        <p:spPr bwMode="auto">
          <a:xfrm>
            <a:off x="3276600" y="2133600"/>
            <a:ext cx="0" cy="18002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219200" y="3352800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Single-</a:t>
            </a:r>
            <a:r>
              <a:rPr lang="de-DE" dirty="0" err="1" smtClean="0"/>
              <a:t>Ended</a:t>
            </a:r>
            <a:r>
              <a:rPr lang="de-DE" dirty="0" smtClean="0"/>
              <a:t> Signal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6019800" y="2514600"/>
            <a:ext cx="1195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Differenzsignal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136650"/>
          </a:xfrm>
        </p:spPr>
        <p:txBody>
          <a:bodyPr/>
          <a:lstStyle/>
          <a:p>
            <a:r>
              <a:rPr lang="de-DE" sz="1600" dirty="0" smtClean="0"/>
              <a:t>Vorteil: Die </a:t>
            </a:r>
            <a:r>
              <a:rPr lang="de-DE" sz="1600" dirty="0"/>
              <a:t>Amplitude des Differenzsignals ist zweimal höher als die </a:t>
            </a:r>
            <a:r>
              <a:rPr lang="de-DE" sz="1600" dirty="0" smtClean="0"/>
              <a:t>Single-</a:t>
            </a:r>
            <a:r>
              <a:rPr lang="de-DE" sz="1600" dirty="0" err="1" smtClean="0"/>
              <a:t>Ended</a:t>
            </a:r>
            <a:r>
              <a:rPr lang="de-DE" sz="1600" dirty="0" smtClean="0"/>
              <a:t> Amplitude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5F677-3C58-4D96-988C-15361F3C177C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cxnSp>
        <p:nvCxnSpPr>
          <p:cNvPr id="12" name="Gerade Verbindung 34"/>
          <p:cNvCxnSpPr>
            <a:cxnSpLocks noChangeShapeType="1"/>
          </p:cNvCxnSpPr>
          <p:nvPr/>
        </p:nvCxnSpPr>
        <p:spPr bwMode="auto">
          <a:xfrm flipV="1">
            <a:off x="1258888" y="2060575"/>
            <a:ext cx="1441450" cy="8636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hteck 12"/>
          <p:cNvSpPr/>
          <p:nvPr/>
        </p:nvSpPr>
        <p:spPr bwMode="auto">
          <a:xfrm>
            <a:off x="684213" y="3933825"/>
            <a:ext cx="2735262" cy="8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4" name="Ellipse 46"/>
          <p:cNvSpPr>
            <a:spLocks noChangeArrowheads="1"/>
          </p:cNvSpPr>
          <p:nvPr/>
        </p:nvSpPr>
        <p:spPr bwMode="auto">
          <a:xfrm>
            <a:off x="2627313" y="1989138"/>
            <a:ext cx="144462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5" name="Gerade Verbindung 47"/>
          <p:cNvCxnSpPr>
            <a:cxnSpLocks noChangeShapeType="1"/>
          </p:cNvCxnSpPr>
          <p:nvPr/>
        </p:nvCxnSpPr>
        <p:spPr bwMode="auto">
          <a:xfrm>
            <a:off x="684213" y="3933825"/>
            <a:ext cx="2735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3"/>
          <p:cNvCxnSpPr>
            <a:cxnSpLocks noChangeShapeType="1"/>
          </p:cNvCxnSpPr>
          <p:nvPr/>
        </p:nvCxnSpPr>
        <p:spPr bwMode="auto">
          <a:xfrm>
            <a:off x="1116013" y="2492375"/>
            <a:ext cx="16557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26"/>
          <p:cNvSpPr>
            <a:spLocks noChangeArrowheads="1"/>
          </p:cNvSpPr>
          <p:nvPr/>
        </p:nvSpPr>
        <p:spPr bwMode="auto">
          <a:xfrm>
            <a:off x="1187450" y="2852738"/>
            <a:ext cx="144463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8" name="Gerade Verbindung mit Pfeil 31"/>
          <p:cNvCxnSpPr>
            <a:cxnSpLocks noChangeShapeType="1"/>
          </p:cNvCxnSpPr>
          <p:nvPr/>
        </p:nvCxnSpPr>
        <p:spPr bwMode="auto">
          <a:xfrm flipV="1">
            <a:off x="1979613" y="2492375"/>
            <a:ext cx="0" cy="144145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7"/>
          <p:cNvCxnSpPr>
            <a:cxnSpLocks noChangeShapeType="1"/>
          </p:cNvCxnSpPr>
          <p:nvPr/>
        </p:nvCxnSpPr>
        <p:spPr bwMode="auto">
          <a:xfrm flipV="1">
            <a:off x="2700338" y="2133600"/>
            <a:ext cx="0" cy="35877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41"/>
          <p:cNvCxnSpPr>
            <a:cxnSpLocks noChangeShapeType="1"/>
          </p:cNvCxnSpPr>
          <p:nvPr/>
        </p:nvCxnSpPr>
        <p:spPr bwMode="auto">
          <a:xfrm rot="10800000" flipV="1">
            <a:off x="1258888" y="2492375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44"/>
          <p:cNvCxnSpPr>
            <a:cxnSpLocks noChangeShapeType="1"/>
          </p:cNvCxnSpPr>
          <p:nvPr/>
        </p:nvCxnSpPr>
        <p:spPr bwMode="auto">
          <a:xfrm>
            <a:off x="4356100" y="2060575"/>
            <a:ext cx="1439863" cy="8636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hteck 21"/>
          <p:cNvSpPr/>
          <p:nvPr/>
        </p:nvSpPr>
        <p:spPr bwMode="auto">
          <a:xfrm>
            <a:off x="3779838" y="3933825"/>
            <a:ext cx="2736850" cy="8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23" name="Ellipse 55"/>
          <p:cNvSpPr>
            <a:spLocks noChangeArrowheads="1"/>
          </p:cNvSpPr>
          <p:nvPr/>
        </p:nvSpPr>
        <p:spPr bwMode="auto">
          <a:xfrm>
            <a:off x="4284663" y="1989138"/>
            <a:ext cx="142875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4" name="Gerade Verbindung 56"/>
          <p:cNvCxnSpPr>
            <a:cxnSpLocks noChangeShapeType="1"/>
          </p:cNvCxnSpPr>
          <p:nvPr/>
        </p:nvCxnSpPr>
        <p:spPr bwMode="auto">
          <a:xfrm>
            <a:off x="3779838" y="3933825"/>
            <a:ext cx="273685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57"/>
          <p:cNvCxnSpPr>
            <a:cxnSpLocks noChangeShapeType="1"/>
          </p:cNvCxnSpPr>
          <p:nvPr/>
        </p:nvCxnSpPr>
        <p:spPr bwMode="auto">
          <a:xfrm>
            <a:off x="4211638" y="2492375"/>
            <a:ext cx="16557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Ellipse 59"/>
          <p:cNvSpPr>
            <a:spLocks noChangeArrowheads="1"/>
          </p:cNvSpPr>
          <p:nvPr/>
        </p:nvSpPr>
        <p:spPr bwMode="auto">
          <a:xfrm>
            <a:off x="5724525" y="2852738"/>
            <a:ext cx="142875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7" name="Gerade Verbindung mit Pfeil 60"/>
          <p:cNvCxnSpPr>
            <a:cxnSpLocks noChangeShapeType="1"/>
          </p:cNvCxnSpPr>
          <p:nvPr/>
        </p:nvCxnSpPr>
        <p:spPr bwMode="auto">
          <a:xfrm flipV="1">
            <a:off x="5076825" y="2492375"/>
            <a:ext cx="0" cy="144145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61"/>
          <p:cNvCxnSpPr>
            <a:cxnSpLocks noChangeShapeType="1"/>
          </p:cNvCxnSpPr>
          <p:nvPr/>
        </p:nvCxnSpPr>
        <p:spPr bwMode="auto">
          <a:xfrm flipV="1">
            <a:off x="4356100" y="2133600"/>
            <a:ext cx="0" cy="35877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63"/>
          <p:cNvCxnSpPr>
            <a:cxnSpLocks noChangeShapeType="1"/>
          </p:cNvCxnSpPr>
          <p:nvPr/>
        </p:nvCxnSpPr>
        <p:spPr bwMode="auto">
          <a:xfrm rot="10800000" flipV="1">
            <a:off x="5795963" y="2492375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2"/>
          <p:cNvCxnSpPr>
            <a:cxnSpLocks noChangeShapeType="1"/>
          </p:cNvCxnSpPr>
          <p:nvPr/>
        </p:nvCxnSpPr>
        <p:spPr bwMode="auto">
          <a:xfrm flipV="1">
            <a:off x="3132138" y="2060575"/>
            <a:ext cx="0" cy="8636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24"/>
          <p:cNvCxnSpPr>
            <a:cxnSpLocks noChangeShapeType="1"/>
          </p:cNvCxnSpPr>
          <p:nvPr/>
        </p:nvCxnSpPr>
        <p:spPr bwMode="auto">
          <a:xfrm>
            <a:off x="2771775" y="2060575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65"/>
          <p:cNvCxnSpPr>
            <a:cxnSpLocks noChangeShapeType="1"/>
          </p:cNvCxnSpPr>
          <p:nvPr/>
        </p:nvCxnSpPr>
        <p:spPr bwMode="auto">
          <a:xfrm>
            <a:off x="2771775" y="2924175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1"/>
          <p:cNvSpPr txBox="1">
            <a:spLocks noChangeArrowheads="1"/>
          </p:cNvSpPr>
          <p:nvPr/>
        </p:nvSpPr>
        <p:spPr bwMode="auto">
          <a:xfrm>
            <a:off x="1979613" y="2492375"/>
            <a:ext cx="860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Mittelwert</a:t>
            </a:r>
          </a:p>
        </p:txBody>
      </p:sp>
      <p:sp>
        <p:nvSpPr>
          <p:cNvPr id="34" name="Textfeld 26"/>
          <p:cNvSpPr txBox="1">
            <a:spLocks noChangeArrowheads="1"/>
          </p:cNvSpPr>
          <p:nvPr/>
        </p:nvSpPr>
        <p:spPr bwMode="auto">
          <a:xfrm>
            <a:off x="3163888" y="2636838"/>
            <a:ext cx="795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Differenz</a:t>
            </a:r>
          </a:p>
        </p:txBody>
      </p:sp>
      <p:sp>
        <p:nvSpPr>
          <p:cNvPr id="35" name="Textfeld 27"/>
          <p:cNvSpPr txBox="1">
            <a:spLocks noChangeArrowheads="1"/>
          </p:cNvSpPr>
          <p:nvPr/>
        </p:nvSpPr>
        <p:spPr bwMode="auto">
          <a:xfrm>
            <a:off x="28575" y="2492375"/>
            <a:ext cx="1530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Single-Ended Signal</a:t>
            </a:r>
          </a:p>
        </p:txBody>
      </p:sp>
    </p:spTree>
    <p:extLst>
      <p:ext uri="{BB962C8B-B14F-4D97-AF65-F5344CB8AC3E}">
        <p14:creationId xmlns:p14="http://schemas.microsoft.com/office/powerpoint/2010/main" val="17448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136650"/>
          </a:xfrm>
        </p:spPr>
        <p:txBody>
          <a:bodyPr/>
          <a:lstStyle/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5F677-3C58-4D96-988C-15361F3C177C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36" name="Rechteck 35"/>
          <p:cNvSpPr/>
          <p:nvPr/>
        </p:nvSpPr>
        <p:spPr bwMode="auto">
          <a:xfrm>
            <a:off x="1979613" y="1924050"/>
            <a:ext cx="4032250" cy="1152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7" name="Gleichschenkliges Dreieck 25"/>
          <p:cNvSpPr>
            <a:spLocks noChangeArrowheads="1"/>
          </p:cNvSpPr>
          <p:nvPr/>
        </p:nvSpPr>
        <p:spPr bwMode="auto">
          <a:xfrm rot="5400000">
            <a:off x="2267744" y="1996281"/>
            <a:ext cx="1152525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38" name="Gerade Verbindung 5"/>
          <p:cNvCxnSpPr>
            <a:cxnSpLocks noChangeShapeType="1"/>
          </p:cNvCxnSpPr>
          <p:nvPr/>
        </p:nvCxnSpPr>
        <p:spPr bwMode="auto">
          <a:xfrm flipV="1">
            <a:off x="4067175" y="1924050"/>
            <a:ext cx="144463" cy="11525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0"/>
          <p:cNvCxnSpPr>
            <a:cxnSpLocks noChangeShapeType="1"/>
          </p:cNvCxnSpPr>
          <p:nvPr/>
        </p:nvCxnSpPr>
        <p:spPr bwMode="auto">
          <a:xfrm>
            <a:off x="4211638" y="1924050"/>
            <a:ext cx="3603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2"/>
          <p:cNvCxnSpPr>
            <a:cxnSpLocks noChangeShapeType="1"/>
          </p:cNvCxnSpPr>
          <p:nvPr/>
        </p:nvCxnSpPr>
        <p:spPr bwMode="auto">
          <a:xfrm flipH="1" flipV="1">
            <a:off x="4572000" y="1924050"/>
            <a:ext cx="144463" cy="11525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33"/>
          <p:cNvCxnSpPr>
            <a:cxnSpLocks noChangeShapeType="1"/>
          </p:cNvCxnSpPr>
          <p:nvPr/>
        </p:nvCxnSpPr>
        <p:spPr bwMode="auto">
          <a:xfrm>
            <a:off x="4716463" y="3076575"/>
            <a:ext cx="3603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35"/>
          <p:cNvCxnSpPr>
            <a:cxnSpLocks noChangeShapeType="1"/>
          </p:cNvCxnSpPr>
          <p:nvPr/>
        </p:nvCxnSpPr>
        <p:spPr bwMode="auto">
          <a:xfrm flipV="1">
            <a:off x="5076825" y="1924050"/>
            <a:ext cx="142875" cy="11525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36"/>
          <p:cNvCxnSpPr>
            <a:cxnSpLocks noChangeShapeType="1"/>
          </p:cNvCxnSpPr>
          <p:nvPr/>
        </p:nvCxnSpPr>
        <p:spPr bwMode="auto">
          <a:xfrm>
            <a:off x="5219700" y="1924050"/>
            <a:ext cx="3603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37"/>
          <p:cNvCxnSpPr>
            <a:cxnSpLocks noChangeShapeType="1"/>
          </p:cNvCxnSpPr>
          <p:nvPr/>
        </p:nvCxnSpPr>
        <p:spPr bwMode="auto">
          <a:xfrm flipH="1" flipV="1">
            <a:off x="5580063" y="1924050"/>
            <a:ext cx="144462" cy="11525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38"/>
          <p:cNvCxnSpPr>
            <a:cxnSpLocks noChangeShapeType="1"/>
          </p:cNvCxnSpPr>
          <p:nvPr/>
        </p:nvCxnSpPr>
        <p:spPr bwMode="auto">
          <a:xfrm>
            <a:off x="3708400" y="3076575"/>
            <a:ext cx="35877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39"/>
          <p:cNvCxnSpPr>
            <a:cxnSpLocks noChangeShapeType="1"/>
          </p:cNvCxnSpPr>
          <p:nvPr/>
        </p:nvCxnSpPr>
        <p:spPr bwMode="auto">
          <a:xfrm>
            <a:off x="5724525" y="3076575"/>
            <a:ext cx="3603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8"/>
          <p:cNvCxnSpPr>
            <a:cxnSpLocks noChangeShapeType="1"/>
            <a:stCxn id="37" idx="0"/>
          </p:cNvCxnSpPr>
          <p:nvPr/>
        </p:nvCxnSpPr>
        <p:spPr bwMode="auto">
          <a:xfrm>
            <a:off x="3348038" y="2500312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7"/>
          <p:cNvSpPr/>
          <p:nvPr/>
        </p:nvSpPr>
        <p:spPr bwMode="auto">
          <a:xfrm>
            <a:off x="1979613" y="3868737"/>
            <a:ext cx="4032250" cy="1152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49" name="Gleichschenkliges Dreieck 43"/>
          <p:cNvSpPr>
            <a:spLocks noChangeArrowheads="1"/>
          </p:cNvSpPr>
          <p:nvPr/>
        </p:nvSpPr>
        <p:spPr bwMode="auto">
          <a:xfrm rot="5400000">
            <a:off x="2267744" y="3940968"/>
            <a:ext cx="1152525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0" name="Gruppieren 9"/>
          <p:cNvGrpSpPr>
            <a:grpSpLocks/>
          </p:cNvGrpSpPr>
          <p:nvPr/>
        </p:nvGrpSpPr>
        <p:grpSpPr bwMode="auto">
          <a:xfrm>
            <a:off x="3708400" y="3868737"/>
            <a:ext cx="2376488" cy="1152525"/>
            <a:chOff x="3707904" y="3212976"/>
            <a:chExt cx="2376264" cy="1152128"/>
          </a:xfrm>
        </p:grpSpPr>
        <p:cxnSp>
          <p:nvCxnSpPr>
            <p:cNvPr id="51" name="Gerade Verbindung 48"/>
            <p:cNvCxnSpPr>
              <a:cxnSpLocks noChangeShapeType="1"/>
            </p:cNvCxnSpPr>
            <p:nvPr/>
          </p:nvCxnSpPr>
          <p:spPr bwMode="auto">
            <a:xfrm flipV="1">
              <a:off x="4067944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49"/>
            <p:cNvCxnSpPr>
              <a:cxnSpLocks noChangeShapeType="1"/>
            </p:cNvCxnSpPr>
            <p:nvPr/>
          </p:nvCxnSpPr>
          <p:spPr bwMode="auto">
            <a:xfrm>
              <a:off x="4211960" y="3212976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0"/>
            <p:cNvCxnSpPr>
              <a:cxnSpLocks noChangeShapeType="1"/>
            </p:cNvCxnSpPr>
            <p:nvPr/>
          </p:nvCxnSpPr>
          <p:spPr bwMode="auto">
            <a:xfrm flipH="1" flipV="1">
              <a:off x="4572000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1"/>
            <p:cNvCxnSpPr>
              <a:cxnSpLocks noChangeShapeType="1"/>
            </p:cNvCxnSpPr>
            <p:nvPr/>
          </p:nvCxnSpPr>
          <p:spPr bwMode="auto">
            <a:xfrm>
              <a:off x="4716016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3"/>
            <p:cNvCxnSpPr>
              <a:cxnSpLocks noChangeShapeType="1"/>
            </p:cNvCxnSpPr>
            <p:nvPr/>
          </p:nvCxnSpPr>
          <p:spPr bwMode="auto">
            <a:xfrm flipV="1">
              <a:off x="5076056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4"/>
            <p:cNvCxnSpPr>
              <a:cxnSpLocks noChangeShapeType="1"/>
            </p:cNvCxnSpPr>
            <p:nvPr/>
          </p:nvCxnSpPr>
          <p:spPr bwMode="auto">
            <a:xfrm>
              <a:off x="5220072" y="3212976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8"/>
            <p:cNvCxnSpPr>
              <a:cxnSpLocks noChangeShapeType="1"/>
            </p:cNvCxnSpPr>
            <p:nvPr/>
          </p:nvCxnSpPr>
          <p:spPr bwMode="auto">
            <a:xfrm flipH="1" flipV="1">
              <a:off x="5580112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62"/>
            <p:cNvCxnSpPr>
              <a:cxnSpLocks noChangeShapeType="1"/>
            </p:cNvCxnSpPr>
            <p:nvPr/>
          </p:nvCxnSpPr>
          <p:spPr bwMode="auto">
            <a:xfrm>
              <a:off x="3707904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64"/>
            <p:cNvCxnSpPr>
              <a:cxnSpLocks noChangeShapeType="1"/>
            </p:cNvCxnSpPr>
            <p:nvPr/>
          </p:nvCxnSpPr>
          <p:spPr bwMode="auto">
            <a:xfrm>
              <a:off x="5724128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0" name="Gerade Verbindung 66"/>
          <p:cNvCxnSpPr>
            <a:cxnSpLocks noChangeShapeType="1"/>
          </p:cNvCxnSpPr>
          <p:nvPr/>
        </p:nvCxnSpPr>
        <p:spPr bwMode="auto">
          <a:xfrm>
            <a:off x="2916238" y="4732337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" name="Gruppieren 67"/>
          <p:cNvGrpSpPr>
            <a:grpSpLocks/>
          </p:cNvGrpSpPr>
          <p:nvPr/>
        </p:nvGrpSpPr>
        <p:grpSpPr bwMode="auto">
          <a:xfrm flipV="1">
            <a:off x="3708400" y="3868737"/>
            <a:ext cx="2376488" cy="1152525"/>
            <a:chOff x="3707904" y="3212976"/>
            <a:chExt cx="2376264" cy="1152128"/>
          </a:xfrm>
        </p:grpSpPr>
        <p:cxnSp>
          <p:nvCxnSpPr>
            <p:cNvPr id="62" name="Gerade Verbindung 68"/>
            <p:cNvCxnSpPr>
              <a:cxnSpLocks noChangeShapeType="1"/>
            </p:cNvCxnSpPr>
            <p:nvPr/>
          </p:nvCxnSpPr>
          <p:spPr bwMode="auto">
            <a:xfrm flipV="1">
              <a:off x="4067944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9"/>
            <p:cNvCxnSpPr>
              <a:cxnSpLocks noChangeShapeType="1"/>
            </p:cNvCxnSpPr>
            <p:nvPr/>
          </p:nvCxnSpPr>
          <p:spPr bwMode="auto">
            <a:xfrm>
              <a:off x="4211960" y="3212976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70"/>
            <p:cNvCxnSpPr>
              <a:cxnSpLocks noChangeShapeType="1"/>
            </p:cNvCxnSpPr>
            <p:nvPr/>
          </p:nvCxnSpPr>
          <p:spPr bwMode="auto">
            <a:xfrm flipH="1" flipV="1">
              <a:off x="4572000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71"/>
            <p:cNvCxnSpPr>
              <a:cxnSpLocks noChangeShapeType="1"/>
            </p:cNvCxnSpPr>
            <p:nvPr/>
          </p:nvCxnSpPr>
          <p:spPr bwMode="auto">
            <a:xfrm>
              <a:off x="4716016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72"/>
            <p:cNvCxnSpPr>
              <a:cxnSpLocks noChangeShapeType="1"/>
            </p:cNvCxnSpPr>
            <p:nvPr/>
          </p:nvCxnSpPr>
          <p:spPr bwMode="auto">
            <a:xfrm flipV="1">
              <a:off x="5076056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73"/>
            <p:cNvCxnSpPr>
              <a:cxnSpLocks noChangeShapeType="1"/>
            </p:cNvCxnSpPr>
            <p:nvPr/>
          </p:nvCxnSpPr>
          <p:spPr bwMode="auto">
            <a:xfrm>
              <a:off x="5220072" y="3212976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74"/>
            <p:cNvCxnSpPr>
              <a:cxnSpLocks noChangeShapeType="1"/>
            </p:cNvCxnSpPr>
            <p:nvPr/>
          </p:nvCxnSpPr>
          <p:spPr bwMode="auto">
            <a:xfrm flipH="1" flipV="1">
              <a:off x="5580112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75"/>
            <p:cNvCxnSpPr>
              <a:cxnSpLocks noChangeShapeType="1"/>
            </p:cNvCxnSpPr>
            <p:nvPr/>
          </p:nvCxnSpPr>
          <p:spPr bwMode="auto">
            <a:xfrm>
              <a:off x="3707904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76"/>
            <p:cNvCxnSpPr>
              <a:cxnSpLocks noChangeShapeType="1"/>
            </p:cNvCxnSpPr>
            <p:nvPr/>
          </p:nvCxnSpPr>
          <p:spPr bwMode="auto">
            <a:xfrm>
              <a:off x="5724128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1" name="Gerade Verbindung 77"/>
          <p:cNvCxnSpPr>
            <a:cxnSpLocks noChangeShapeType="1"/>
          </p:cNvCxnSpPr>
          <p:nvPr/>
        </p:nvCxnSpPr>
        <p:spPr bwMode="auto">
          <a:xfrm>
            <a:off x="2916238" y="4156075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Ellipse 78"/>
          <p:cNvSpPr>
            <a:spLocks noChangeArrowheads="1"/>
          </p:cNvSpPr>
          <p:nvPr/>
        </p:nvSpPr>
        <p:spPr bwMode="auto">
          <a:xfrm>
            <a:off x="2916238" y="4660900"/>
            <a:ext cx="142875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73" name="Gruppieren 79"/>
          <p:cNvGrpSpPr>
            <a:grpSpLocks/>
          </p:cNvGrpSpPr>
          <p:nvPr/>
        </p:nvGrpSpPr>
        <p:grpSpPr bwMode="auto">
          <a:xfrm>
            <a:off x="6011863" y="3868737"/>
            <a:ext cx="2376487" cy="2303463"/>
            <a:chOff x="3707904" y="3212976"/>
            <a:chExt cx="2376264" cy="1152128"/>
          </a:xfrm>
        </p:grpSpPr>
        <p:cxnSp>
          <p:nvCxnSpPr>
            <p:cNvPr id="74" name="Gerade Verbindung 80"/>
            <p:cNvCxnSpPr>
              <a:cxnSpLocks noChangeShapeType="1"/>
            </p:cNvCxnSpPr>
            <p:nvPr/>
          </p:nvCxnSpPr>
          <p:spPr bwMode="auto">
            <a:xfrm flipV="1">
              <a:off x="4067944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81"/>
            <p:cNvCxnSpPr>
              <a:cxnSpLocks noChangeShapeType="1"/>
            </p:cNvCxnSpPr>
            <p:nvPr/>
          </p:nvCxnSpPr>
          <p:spPr bwMode="auto">
            <a:xfrm>
              <a:off x="4211960" y="3212976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82"/>
            <p:cNvCxnSpPr>
              <a:cxnSpLocks noChangeShapeType="1"/>
            </p:cNvCxnSpPr>
            <p:nvPr/>
          </p:nvCxnSpPr>
          <p:spPr bwMode="auto">
            <a:xfrm flipH="1" flipV="1">
              <a:off x="4572000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83"/>
            <p:cNvCxnSpPr>
              <a:cxnSpLocks noChangeShapeType="1"/>
            </p:cNvCxnSpPr>
            <p:nvPr/>
          </p:nvCxnSpPr>
          <p:spPr bwMode="auto">
            <a:xfrm>
              <a:off x="4716016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84"/>
            <p:cNvCxnSpPr>
              <a:cxnSpLocks noChangeShapeType="1"/>
            </p:cNvCxnSpPr>
            <p:nvPr/>
          </p:nvCxnSpPr>
          <p:spPr bwMode="auto">
            <a:xfrm flipV="1">
              <a:off x="5076056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85"/>
            <p:cNvCxnSpPr>
              <a:cxnSpLocks noChangeShapeType="1"/>
            </p:cNvCxnSpPr>
            <p:nvPr/>
          </p:nvCxnSpPr>
          <p:spPr bwMode="auto">
            <a:xfrm>
              <a:off x="5220072" y="3212976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86"/>
            <p:cNvCxnSpPr>
              <a:cxnSpLocks noChangeShapeType="1"/>
            </p:cNvCxnSpPr>
            <p:nvPr/>
          </p:nvCxnSpPr>
          <p:spPr bwMode="auto">
            <a:xfrm flipH="1" flipV="1">
              <a:off x="5580112" y="3212976"/>
              <a:ext cx="144016" cy="115212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7"/>
            <p:cNvCxnSpPr>
              <a:cxnSpLocks noChangeShapeType="1"/>
            </p:cNvCxnSpPr>
            <p:nvPr/>
          </p:nvCxnSpPr>
          <p:spPr bwMode="auto">
            <a:xfrm>
              <a:off x="3707904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8"/>
            <p:cNvCxnSpPr>
              <a:cxnSpLocks noChangeShapeType="1"/>
            </p:cNvCxnSpPr>
            <p:nvPr/>
          </p:nvCxnSpPr>
          <p:spPr bwMode="auto">
            <a:xfrm>
              <a:off x="5724128" y="4365104"/>
              <a:ext cx="360040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3" name="Gerade Verbindung mit Pfeil 11"/>
          <p:cNvCxnSpPr>
            <a:cxnSpLocks noChangeShapeType="1"/>
          </p:cNvCxnSpPr>
          <p:nvPr/>
        </p:nvCxnSpPr>
        <p:spPr bwMode="auto">
          <a:xfrm rot="10800000">
            <a:off x="6084888" y="3868737"/>
            <a:ext cx="0" cy="11525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mit Pfeil 13"/>
          <p:cNvCxnSpPr>
            <a:cxnSpLocks noChangeShapeType="1"/>
          </p:cNvCxnSpPr>
          <p:nvPr/>
        </p:nvCxnSpPr>
        <p:spPr bwMode="auto">
          <a:xfrm>
            <a:off x="6227763" y="3868737"/>
            <a:ext cx="2889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prstDash val="lgDash"/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mit Pfeil 99"/>
          <p:cNvCxnSpPr>
            <a:cxnSpLocks noChangeShapeType="1"/>
          </p:cNvCxnSpPr>
          <p:nvPr/>
        </p:nvCxnSpPr>
        <p:spPr bwMode="auto">
          <a:xfrm>
            <a:off x="5435600" y="3868737"/>
            <a:ext cx="0" cy="11525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mit Pfeil 15"/>
          <p:cNvCxnSpPr>
            <a:cxnSpLocks noChangeShapeType="1"/>
          </p:cNvCxnSpPr>
          <p:nvPr/>
        </p:nvCxnSpPr>
        <p:spPr bwMode="auto">
          <a:xfrm>
            <a:off x="5435600" y="5021262"/>
            <a:ext cx="720725" cy="11509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prstDash val="lgDash"/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56"/>
          <p:cNvSpPr txBox="1">
            <a:spLocks noChangeArrowheads="1"/>
          </p:cNvSpPr>
          <p:nvPr/>
        </p:nvSpPr>
        <p:spPr bwMode="auto">
          <a:xfrm>
            <a:off x="3090863" y="5021262"/>
            <a:ext cx="161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Single-Ended Signale</a:t>
            </a:r>
          </a:p>
        </p:txBody>
      </p:sp>
      <p:sp>
        <p:nvSpPr>
          <p:cNvPr id="88" name="Textfeld 57"/>
          <p:cNvSpPr txBox="1">
            <a:spLocks noChangeArrowheads="1"/>
          </p:cNvSpPr>
          <p:nvPr/>
        </p:nvSpPr>
        <p:spPr bwMode="auto">
          <a:xfrm>
            <a:off x="8101013" y="5813425"/>
            <a:ext cx="795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Differenz</a:t>
            </a:r>
          </a:p>
        </p:txBody>
      </p:sp>
      <p:sp>
        <p:nvSpPr>
          <p:cNvPr id="89" name="Textfeld 58"/>
          <p:cNvSpPr txBox="1">
            <a:spLocks noChangeArrowheads="1"/>
          </p:cNvSpPr>
          <p:nvPr/>
        </p:nvSpPr>
        <p:spPr bwMode="auto">
          <a:xfrm>
            <a:off x="5764213" y="2789237"/>
            <a:ext cx="153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Single-Ended Signal</a:t>
            </a:r>
          </a:p>
        </p:txBody>
      </p:sp>
      <p:cxnSp>
        <p:nvCxnSpPr>
          <p:cNvPr id="90" name="Gerade Verbindung mit Pfeil 2"/>
          <p:cNvCxnSpPr>
            <a:cxnSpLocks noChangeShapeType="1"/>
          </p:cNvCxnSpPr>
          <p:nvPr/>
        </p:nvCxnSpPr>
        <p:spPr bwMode="auto">
          <a:xfrm flipV="1">
            <a:off x="1763713" y="3868737"/>
            <a:ext cx="0" cy="11525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feld 62"/>
          <p:cNvSpPr txBox="1">
            <a:spLocks noChangeArrowheads="1"/>
          </p:cNvSpPr>
          <p:nvPr/>
        </p:nvSpPr>
        <p:spPr bwMode="auto">
          <a:xfrm>
            <a:off x="1403350" y="4660900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1V</a:t>
            </a:r>
          </a:p>
        </p:txBody>
      </p:sp>
    </p:spTree>
    <p:extLst>
      <p:ext uri="{BB962C8B-B14F-4D97-AF65-F5344CB8AC3E}">
        <p14:creationId xmlns:p14="http://schemas.microsoft.com/office/powerpoint/2010/main" val="37298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136650"/>
          </a:xfrm>
        </p:spPr>
        <p:txBody>
          <a:bodyPr/>
          <a:lstStyle/>
          <a:p>
            <a:r>
              <a:rPr lang="de-DE" dirty="0"/>
              <a:t>Eine </a:t>
            </a:r>
            <a:r>
              <a:rPr lang="de-DE" dirty="0" smtClean="0"/>
              <a:t>externe Störung </a:t>
            </a:r>
            <a:r>
              <a:rPr lang="de-DE" dirty="0"/>
              <a:t>beeinflusst ein Differenzsignal </a:t>
            </a:r>
            <a:r>
              <a:rPr lang="de-DE" dirty="0" smtClean="0"/>
              <a:t>nicht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5F677-3C58-4D96-988C-15361F3C177C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92" name="AutoShape 4"/>
          <p:cNvSpPr>
            <a:spLocks noChangeArrowheads="1"/>
          </p:cNvSpPr>
          <p:nvPr/>
        </p:nvSpPr>
        <p:spPr bwMode="auto">
          <a:xfrm rot="5400000">
            <a:off x="2736057" y="2312193"/>
            <a:ext cx="863600" cy="7921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3" name="Line 5"/>
          <p:cNvSpPr>
            <a:spLocks noChangeShapeType="1"/>
          </p:cNvSpPr>
          <p:nvPr/>
        </p:nvSpPr>
        <p:spPr bwMode="auto">
          <a:xfrm flipH="1">
            <a:off x="2268538" y="2708275"/>
            <a:ext cx="5032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6"/>
          <p:cNvSpPr>
            <a:spLocks noChangeShapeType="1"/>
          </p:cNvSpPr>
          <p:nvPr/>
        </p:nvSpPr>
        <p:spPr bwMode="auto">
          <a:xfrm flipH="1">
            <a:off x="3203575" y="2492375"/>
            <a:ext cx="31686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 flipH="1">
            <a:off x="3203575" y="2924175"/>
            <a:ext cx="31686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Oval 8"/>
          <p:cNvSpPr>
            <a:spLocks noChangeArrowheads="1"/>
          </p:cNvSpPr>
          <p:nvPr/>
        </p:nvSpPr>
        <p:spPr bwMode="auto">
          <a:xfrm>
            <a:off x="3203575" y="2420938"/>
            <a:ext cx="144463" cy="14287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97" name="Group 9"/>
          <p:cNvGrpSpPr>
            <a:grpSpLocks/>
          </p:cNvGrpSpPr>
          <p:nvPr/>
        </p:nvGrpSpPr>
        <p:grpSpPr bwMode="auto">
          <a:xfrm>
            <a:off x="1116013" y="2420938"/>
            <a:ext cx="1008062" cy="504825"/>
            <a:chOff x="2517" y="2341"/>
            <a:chExt cx="1270" cy="636"/>
          </a:xfrm>
        </p:grpSpPr>
        <p:sp>
          <p:nvSpPr>
            <p:cNvPr id="98" name="Arc 10"/>
            <p:cNvSpPr>
              <a:spLocks/>
            </p:cNvSpPr>
            <p:nvPr/>
          </p:nvSpPr>
          <p:spPr bwMode="auto">
            <a:xfrm>
              <a:off x="2835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Arc 11"/>
            <p:cNvSpPr>
              <a:spLocks/>
            </p:cNvSpPr>
            <p:nvPr/>
          </p:nvSpPr>
          <p:spPr bwMode="auto">
            <a:xfrm flipH="1">
              <a:off x="2517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12"/>
            <p:cNvGrpSpPr>
              <a:grpSpLocks/>
            </p:cNvGrpSpPr>
            <p:nvPr/>
          </p:nvGrpSpPr>
          <p:grpSpPr bwMode="auto">
            <a:xfrm rot="10800000">
              <a:off x="3152" y="2659"/>
              <a:ext cx="635" cy="318"/>
              <a:chOff x="3378" y="2659"/>
              <a:chExt cx="635" cy="318"/>
            </a:xfrm>
          </p:grpSpPr>
          <p:sp>
            <p:nvSpPr>
              <p:cNvPr id="101" name="Arc 13"/>
              <p:cNvSpPr>
                <a:spLocks/>
              </p:cNvSpPr>
              <p:nvPr/>
            </p:nvSpPr>
            <p:spPr bwMode="auto">
              <a:xfrm>
                <a:off x="3696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2" name="Arc 14"/>
              <p:cNvSpPr>
                <a:spLocks/>
              </p:cNvSpPr>
              <p:nvPr/>
            </p:nvSpPr>
            <p:spPr bwMode="auto">
              <a:xfrm flipH="1">
                <a:off x="3378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03" name="Group 15"/>
          <p:cNvGrpSpPr>
            <a:grpSpLocks/>
          </p:cNvGrpSpPr>
          <p:nvPr/>
        </p:nvGrpSpPr>
        <p:grpSpPr bwMode="auto">
          <a:xfrm>
            <a:off x="3492500" y="1843088"/>
            <a:ext cx="1008063" cy="504825"/>
            <a:chOff x="2517" y="2341"/>
            <a:chExt cx="1270" cy="636"/>
          </a:xfrm>
        </p:grpSpPr>
        <p:sp>
          <p:nvSpPr>
            <p:cNvPr id="104" name="Arc 16"/>
            <p:cNvSpPr>
              <a:spLocks/>
            </p:cNvSpPr>
            <p:nvPr/>
          </p:nvSpPr>
          <p:spPr bwMode="auto">
            <a:xfrm>
              <a:off x="2835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Arc 17"/>
            <p:cNvSpPr>
              <a:spLocks/>
            </p:cNvSpPr>
            <p:nvPr/>
          </p:nvSpPr>
          <p:spPr bwMode="auto">
            <a:xfrm flipH="1">
              <a:off x="2517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6" name="Group 18"/>
            <p:cNvGrpSpPr>
              <a:grpSpLocks/>
            </p:cNvGrpSpPr>
            <p:nvPr/>
          </p:nvGrpSpPr>
          <p:grpSpPr bwMode="auto">
            <a:xfrm rot="10800000">
              <a:off x="3152" y="2659"/>
              <a:ext cx="635" cy="318"/>
              <a:chOff x="3378" y="2659"/>
              <a:chExt cx="635" cy="318"/>
            </a:xfrm>
          </p:grpSpPr>
          <p:sp>
            <p:nvSpPr>
              <p:cNvPr id="107" name="Arc 19"/>
              <p:cNvSpPr>
                <a:spLocks/>
              </p:cNvSpPr>
              <p:nvPr/>
            </p:nvSpPr>
            <p:spPr bwMode="auto">
              <a:xfrm>
                <a:off x="3696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Arc 20"/>
              <p:cNvSpPr>
                <a:spLocks/>
              </p:cNvSpPr>
              <p:nvPr/>
            </p:nvSpPr>
            <p:spPr bwMode="auto">
              <a:xfrm flipH="1">
                <a:off x="3378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09" name="Group 21"/>
          <p:cNvGrpSpPr>
            <a:grpSpLocks/>
          </p:cNvGrpSpPr>
          <p:nvPr/>
        </p:nvGrpSpPr>
        <p:grpSpPr bwMode="auto">
          <a:xfrm flipV="1">
            <a:off x="3492500" y="3068638"/>
            <a:ext cx="1008063" cy="504825"/>
            <a:chOff x="2517" y="2341"/>
            <a:chExt cx="1270" cy="636"/>
          </a:xfrm>
        </p:grpSpPr>
        <p:sp>
          <p:nvSpPr>
            <p:cNvPr id="110" name="Arc 22"/>
            <p:cNvSpPr>
              <a:spLocks/>
            </p:cNvSpPr>
            <p:nvPr/>
          </p:nvSpPr>
          <p:spPr bwMode="auto">
            <a:xfrm>
              <a:off x="2835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1" name="Arc 23"/>
            <p:cNvSpPr>
              <a:spLocks/>
            </p:cNvSpPr>
            <p:nvPr/>
          </p:nvSpPr>
          <p:spPr bwMode="auto">
            <a:xfrm flipH="1">
              <a:off x="2517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2" name="Group 24"/>
            <p:cNvGrpSpPr>
              <a:grpSpLocks/>
            </p:cNvGrpSpPr>
            <p:nvPr/>
          </p:nvGrpSpPr>
          <p:grpSpPr bwMode="auto">
            <a:xfrm rot="10800000">
              <a:off x="3152" y="2659"/>
              <a:ext cx="635" cy="318"/>
              <a:chOff x="3378" y="2659"/>
              <a:chExt cx="635" cy="318"/>
            </a:xfrm>
          </p:grpSpPr>
          <p:sp>
            <p:nvSpPr>
              <p:cNvPr id="113" name="Arc 25"/>
              <p:cNvSpPr>
                <a:spLocks/>
              </p:cNvSpPr>
              <p:nvPr/>
            </p:nvSpPr>
            <p:spPr bwMode="auto">
              <a:xfrm>
                <a:off x="3696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4" name="Arc 26"/>
              <p:cNvSpPr>
                <a:spLocks/>
              </p:cNvSpPr>
              <p:nvPr/>
            </p:nvSpPr>
            <p:spPr bwMode="auto">
              <a:xfrm flipH="1">
                <a:off x="3378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15" name="Line 27"/>
          <p:cNvSpPr>
            <a:spLocks noChangeShapeType="1"/>
          </p:cNvSpPr>
          <p:nvPr/>
        </p:nvSpPr>
        <p:spPr bwMode="auto">
          <a:xfrm>
            <a:off x="4860925" y="1700213"/>
            <a:ext cx="0" cy="20161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6" name="Group 28"/>
          <p:cNvGrpSpPr>
            <a:grpSpLocks/>
          </p:cNvGrpSpPr>
          <p:nvPr/>
        </p:nvGrpSpPr>
        <p:grpSpPr bwMode="auto">
          <a:xfrm>
            <a:off x="5219700" y="1916113"/>
            <a:ext cx="1008063" cy="504825"/>
            <a:chOff x="2517" y="2341"/>
            <a:chExt cx="1270" cy="636"/>
          </a:xfrm>
        </p:grpSpPr>
        <p:sp>
          <p:nvSpPr>
            <p:cNvPr id="117" name="Arc 29"/>
            <p:cNvSpPr>
              <a:spLocks/>
            </p:cNvSpPr>
            <p:nvPr/>
          </p:nvSpPr>
          <p:spPr bwMode="auto">
            <a:xfrm>
              <a:off x="2835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Arc 30"/>
            <p:cNvSpPr>
              <a:spLocks/>
            </p:cNvSpPr>
            <p:nvPr/>
          </p:nvSpPr>
          <p:spPr bwMode="auto">
            <a:xfrm flipH="1">
              <a:off x="2517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9" name="Group 31"/>
            <p:cNvGrpSpPr>
              <a:grpSpLocks/>
            </p:cNvGrpSpPr>
            <p:nvPr/>
          </p:nvGrpSpPr>
          <p:grpSpPr bwMode="auto">
            <a:xfrm rot="10800000">
              <a:off x="3152" y="2659"/>
              <a:ext cx="635" cy="318"/>
              <a:chOff x="3378" y="2659"/>
              <a:chExt cx="635" cy="318"/>
            </a:xfrm>
          </p:grpSpPr>
          <p:sp>
            <p:nvSpPr>
              <p:cNvPr id="120" name="Arc 32"/>
              <p:cNvSpPr>
                <a:spLocks/>
              </p:cNvSpPr>
              <p:nvPr/>
            </p:nvSpPr>
            <p:spPr bwMode="auto">
              <a:xfrm>
                <a:off x="3696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1" name="Arc 33"/>
              <p:cNvSpPr>
                <a:spLocks/>
              </p:cNvSpPr>
              <p:nvPr/>
            </p:nvSpPr>
            <p:spPr bwMode="auto">
              <a:xfrm flipH="1">
                <a:off x="3378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22" name="Group 34"/>
          <p:cNvGrpSpPr>
            <a:grpSpLocks/>
          </p:cNvGrpSpPr>
          <p:nvPr/>
        </p:nvGrpSpPr>
        <p:grpSpPr bwMode="auto">
          <a:xfrm flipV="1">
            <a:off x="5219700" y="3068638"/>
            <a:ext cx="1008063" cy="504825"/>
            <a:chOff x="2517" y="2341"/>
            <a:chExt cx="1270" cy="636"/>
          </a:xfrm>
        </p:grpSpPr>
        <p:sp>
          <p:nvSpPr>
            <p:cNvPr id="123" name="Arc 35"/>
            <p:cNvSpPr>
              <a:spLocks/>
            </p:cNvSpPr>
            <p:nvPr/>
          </p:nvSpPr>
          <p:spPr bwMode="auto">
            <a:xfrm>
              <a:off x="2835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" name="Arc 36"/>
            <p:cNvSpPr>
              <a:spLocks/>
            </p:cNvSpPr>
            <p:nvPr/>
          </p:nvSpPr>
          <p:spPr bwMode="auto">
            <a:xfrm flipH="1">
              <a:off x="2517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5" name="Group 37"/>
            <p:cNvGrpSpPr>
              <a:grpSpLocks/>
            </p:cNvGrpSpPr>
            <p:nvPr/>
          </p:nvGrpSpPr>
          <p:grpSpPr bwMode="auto">
            <a:xfrm rot="10800000">
              <a:off x="3152" y="2659"/>
              <a:ext cx="635" cy="318"/>
              <a:chOff x="3378" y="2659"/>
              <a:chExt cx="635" cy="318"/>
            </a:xfrm>
          </p:grpSpPr>
          <p:sp>
            <p:nvSpPr>
              <p:cNvPr id="126" name="Arc 38"/>
              <p:cNvSpPr>
                <a:spLocks/>
              </p:cNvSpPr>
              <p:nvPr/>
            </p:nvSpPr>
            <p:spPr bwMode="auto">
              <a:xfrm>
                <a:off x="3696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Arc 39"/>
              <p:cNvSpPr>
                <a:spLocks/>
              </p:cNvSpPr>
              <p:nvPr/>
            </p:nvSpPr>
            <p:spPr bwMode="auto">
              <a:xfrm flipH="1">
                <a:off x="3378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28" name="Line 40"/>
          <p:cNvSpPr>
            <a:spLocks noChangeShapeType="1"/>
          </p:cNvSpPr>
          <p:nvPr/>
        </p:nvSpPr>
        <p:spPr bwMode="auto">
          <a:xfrm flipV="1">
            <a:off x="5364163" y="184308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41"/>
          <p:cNvSpPr>
            <a:spLocks noChangeShapeType="1"/>
          </p:cNvSpPr>
          <p:nvPr/>
        </p:nvSpPr>
        <p:spPr bwMode="auto">
          <a:xfrm flipV="1">
            <a:off x="5364163" y="34274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Line 42"/>
          <p:cNvSpPr>
            <a:spLocks noChangeShapeType="1"/>
          </p:cNvSpPr>
          <p:nvPr/>
        </p:nvSpPr>
        <p:spPr bwMode="auto">
          <a:xfrm flipV="1">
            <a:off x="5795963" y="2276475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" name="Line 43"/>
          <p:cNvSpPr>
            <a:spLocks noChangeShapeType="1"/>
          </p:cNvSpPr>
          <p:nvPr/>
        </p:nvSpPr>
        <p:spPr bwMode="auto">
          <a:xfrm flipV="1">
            <a:off x="5795963" y="30686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2" name="AutoShape 44"/>
          <p:cNvSpPr>
            <a:spLocks noChangeArrowheads="1"/>
          </p:cNvSpPr>
          <p:nvPr/>
        </p:nvSpPr>
        <p:spPr bwMode="auto">
          <a:xfrm rot="5400000">
            <a:off x="6336507" y="2312193"/>
            <a:ext cx="863600" cy="792163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3" name="Line 45"/>
          <p:cNvSpPr>
            <a:spLocks noChangeShapeType="1"/>
          </p:cNvSpPr>
          <p:nvPr/>
        </p:nvSpPr>
        <p:spPr bwMode="auto">
          <a:xfrm>
            <a:off x="7164388" y="2708275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" name="Oval 46"/>
          <p:cNvSpPr>
            <a:spLocks noChangeArrowheads="1"/>
          </p:cNvSpPr>
          <p:nvPr/>
        </p:nvSpPr>
        <p:spPr bwMode="auto">
          <a:xfrm>
            <a:off x="6227763" y="2419350"/>
            <a:ext cx="144462" cy="142875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5" name="AutoShape 47"/>
          <p:cNvSpPr>
            <a:spLocks noChangeArrowheads="1"/>
          </p:cNvSpPr>
          <p:nvPr/>
        </p:nvSpPr>
        <p:spPr bwMode="auto">
          <a:xfrm>
            <a:off x="4643438" y="3716338"/>
            <a:ext cx="433387" cy="3603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6" name="Oval 48"/>
          <p:cNvSpPr>
            <a:spLocks noChangeArrowheads="1"/>
          </p:cNvSpPr>
          <p:nvPr/>
        </p:nvSpPr>
        <p:spPr bwMode="auto">
          <a:xfrm>
            <a:off x="4787900" y="3573463"/>
            <a:ext cx="144463" cy="142875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37" name="Group 49"/>
          <p:cNvGrpSpPr>
            <a:grpSpLocks/>
          </p:cNvGrpSpPr>
          <p:nvPr/>
        </p:nvGrpSpPr>
        <p:grpSpPr bwMode="auto">
          <a:xfrm>
            <a:off x="7667625" y="2492375"/>
            <a:ext cx="1008063" cy="504825"/>
            <a:chOff x="2517" y="2341"/>
            <a:chExt cx="1270" cy="636"/>
          </a:xfrm>
        </p:grpSpPr>
        <p:sp>
          <p:nvSpPr>
            <p:cNvPr id="138" name="Arc 50"/>
            <p:cNvSpPr>
              <a:spLocks/>
            </p:cNvSpPr>
            <p:nvPr/>
          </p:nvSpPr>
          <p:spPr bwMode="auto">
            <a:xfrm>
              <a:off x="2835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Arc 51"/>
            <p:cNvSpPr>
              <a:spLocks/>
            </p:cNvSpPr>
            <p:nvPr/>
          </p:nvSpPr>
          <p:spPr bwMode="auto">
            <a:xfrm flipH="1">
              <a:off x="2517" y="2341"/>
              <a:ext cx="317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0" name="Group 52"/>
            <p:cNvGrpSpPr>
              <a:grpSpLocks/>
            </p:cNvGrpSpPr>
            <p:nvPr/>
          </p:nvGrpSpPr>
          <p:grpSpPr bwMode="auto">
            <a:xfrm rot="10800000">
              <a:off x="3152" y="2659"/>
              <a:ext cx="635" cy="318"/>
              <a:chOff x="3378" y="2659"/>
              <a:chExt cx="635" cy="318"/>
            </a:xfrm>
          </p:grpSpPr>
          <p:sp>
            <p:nvSpPr>
              <p:cNvPr id="141" name="Arc 53"/>
              <p:cNvSpPr>
                <a:spLocks/>
              </p:cNvSpPr>
              <p:nvPr/>
            </p:nvSpPr>
            <p:spPr bwMode="auto">
              <a:xfrm>
                <a:off x="3696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2" name="Arc 54"/>
              <p:cNvSpPr>
                <a:spLocks/>
              </p:cNvSpPr>
              <p:nvPr/>
            </p:nvSpPr>
            <p:spPr bwMode="auto">
              <a:xfrm flipH="1">
                <a:off x="3378" y="2659"/>
                <a:ext cx="317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" name="Ellipse 1"/>
          <p:cNvSpPr/>
          <p:nvPr/>
        </p:nvSpPr>
        <p:spPr bwMode="auto">
          <a:xfrm>
            <a:off x="5257800" y="1752600"/>
            <a:ext cx="1524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5257800" y="3352800"/>
            <a:ext cx="1524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876800" y="2514600"/>
            <a:ext cx="114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Übersprechen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4800600" y="2819400"/>
            <a:ext cx="1524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 rot="2700000">
            <a:off x="4659924" y="2213058"/>
            <a:ext cx="135467" cy="304800"/>
            <a:chOff x="5867400" y="3733800"/>
            <a:chExt cx="304800" cy="685800"/>
          </a:xfrm>
        </p:grpSpPr>
        <p:cxnSp>
          <p:nvCxnSpPr>
            <p:cNvPr id="23" name="Gerade Verbindung 22"/>
            <p:cNvCxnSpPr/>
            <p:nvPr/>
          </p:nvCxnSpPr>
          <p:spPr bwMode="auto">
            <a:xfrm>
              <a:off x="6019800" y="3733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H="1">
              <a:off x="5867400" y="4038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/>
          </p:nvCxnSpPr>
          <p:spPr bwMode="auto">
            <a:xfrm flipH="1">
              <a:off x="5867400" y="4114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6019800" y="4114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" name="Gruppieren 81"/>
          <p:cNvGrpSpPr/>
          <p:nvPr/>
        </p:nvGrpSpPr>
        <p:grpSpPr>
          <a:xfrm rot="2700000">
            <a:off x="4659924" y="2670258"/>
            <a:ext cx="135467" cy="304800"/>
            <a:chOff x="5867400" y="3733800"/>
            <a:chExt cx="304800" cy="685800"/>
          </a:xfrm>
        </p:grpSpPr>
        <p:cxnSp>
          <p:nvCxnSpPr>
            <p:cNvPr id="83" name="Gerade Verbindung 82"/>
            <p:cNvCxnSpPr/>
            <p:nvPr/>
          </p:nvCxnSpPr>
          <p:spPr bwMode="auto">
            <a:xfrm>
              <a:off x="6019800" y="3733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/>
          </p:nvCxnSpPr>
          <p:spPr bwMode="auto">
            <a:xfrm flipH="1">
              <a:off x="5867400" y="4038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/>
          </p:nvCxnSpPr>
          <p:spPr bwMode="auto">
            <a:xfrm flipH="1">
              <a:off x="5867400" y="4114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>
              <a:off x="6019800" y="4114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09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522</Words>
  <Application>Microsoft Office PowerPoint</Application>
  <PresentationFormat>Bildschirmpräsentation (4:3)</PresentationFormat>
  <Paragraphs>317</Paragraphs>
  <Slides>52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4" baseType="lpstr">
      <vt:lpstr>SDSSMALL2_2</vt:lpstr>
      <vt:lpstr>Formel</vt:lpstr>
      <vt:lpstr>Differenzverstärker</vt:lpstr>
      <vt:lpstr>PowerPoint-Präsentation</vt:lpstr>
      <vt:lpstr>PowerPoint-Präsentation</vt:lpstr>
      <vt:lpstr>Anwendungen</vt:lpstr>
      <vt:lpstr>Relative Messungen</vt:lpstr>
      <vt:lpstr>Differentielle Signalbearbeitung</vt:lpstr>
      <vt:lpstr>PowerPoint-Präsentation</vt:lpstr>
      <vt:lpstr>PowerPoint-Präsentation</vt:lpstr>
      <vt:lpstr>PowerPoint-Präsentation</vt:lpstr>
      <vt:lpstr>Operationsverstärker</vt:lpstr>
      <vt:lpstr>Operationsverstärker</vt:lpstr>
      <vt:lpstr>Digitale Schaltungen</vt:lpstr>
      <vt:lpstr>Digitale Schaltungen</vt:lpstr>
      <vt:lpstr>Klassifizierung</vt:lpstr>
      <vt:lpstr>Klassifizierung</vt:lpstr>
      <vt:lpstr>Implementierung</vt:lpstr>
      <vt:lpstr>Differenzpaar</vt:lpstr>
      <vt:lpstr>Spannung-Strom Wandler</vt:lpstr>
      <vt:lpstr>Linearer Spannung-Strom Wandler</vt:lpstr>
      <vt:lpstr>Differenzverstärker</vt:lpstr>
      <vt:lpstr>Differenzverstärker</vt:lpstr>
      <vt:lpstr>Differenz und Common Mode</vt:lpstr>
      <vt:lpstr>Differenzverstärker</vt:lpstr>
      <vt:lpstr>Differenzverstärker</vt:lpstr>
      <vt:lpstr>Differenzverstärker</vt:lpstr>
      <vt:lpstr>Differenzverstärker</vt:lpstr>
      <vt:lpstr>Differenzverstärker</vt:lpstr>
      <vt:lpstr>Differenzverstärker</vt:lpstr>
      <vt:lpstr>Differenzverstärker</vt:lpstr>
      <vt:lpstr>Differenzverstärker</vt:lpstr>
      <vt:lpstr>Differenzverstärker</vt:lpstr>
      <vt:lpstr>Layout</vt:lpstr>
      <vt:lpstr>Operationsverstärker</vt:lpstr>
      <vt:lpstr>Operationsverstärker</vt:lpstr>
      <vt:lpstr>Differenzverstärkung</vt:lpstr>
      <vt:lpstr>Thevenin Quelle</vt:lpstr>
      <vt:lpstr>Thevenin Quelle</vt:lpstr>
      <vt:lpstr>Thevenin Quelle</vt:lpstr>
      <vt:lpstr>Thevenin Quelle</vt:lpstr>
      <vt:lpstr>Differentielle Stromverstärkung</vt:lpstr>
      <vt:lpstr>Differentielle Stromverstärkung</vt:lpstr>
      <vt:lpstr>Ausgangswiderstand</vt:lpstr>
      <vt:lpstr>Ausgangswiderstand</vt:lpstr>
      <vt:lpstr>Differenzverstärkung</vt:lpstr>
      <vt:lpstr>Common-Mode Verstärkung</vt:lpstr>
      <vt:lpstr>Common-Mode Verstärkung</vt:lpstr>
      <vt:lpstr>Common-Mode Verstärkung</vt:lpstr>
      <vt:lpstr>Common-Mode Verstärkung</vt:lpstr>
      <vt:lpstr>Differenzverstärker</vt:lpstr>
      <vt:lpstr>Differenzverstärker</vt:lpstr>
      <vt:lpstr>Differenzverstärker</vt:lpstr>
      <vt:lpstr>Differenzverstärker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1155</cp:revision>
  <dcterms:created xsi:type="dcterms:W3CDTF">2010-08-30T10:07:17Z</dcterms:created>
  <dcterms:modified xsi:type="dcterms:W3CDTF">2014-12-26T11:03:12Z</dcterms:modified>
</cp:coreProperties>
</file>